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8" r:id="rId4"/>
    <p:sldMasterId id="2147483739" r:id="rId5"/>
    <p:sldMasterId id="2147483740" r:id="rId6"/>
    <p:sldMasterId id="214748374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Anton"/>
      <p:regular r:id="rId72"/>
    </p:embeddedFont>
    <p:embeddedFont>
      <p:font typeface="EB Garamond"/>
      <p:regular r:id="rId73"/>
      <p:bold r:id="rId74"/>
      <p:italic r:id="rId75"/>
      <p:boldItalic r:id="rId76"/>
    </p:embeddedFont>
    <p:embeddedFont>
      <p:font typeface="Helvetica Neue"/>
      <p:regular r:id="rId77"/>
      <p:bold r:id="rId78"/>
      <p:italic r:id="rId79"/>
      <p:boldItalic r:id="rId80"/>
    </p:embeddedFont>
    <p:embeddedFont>
      <p:font typeface="Helvetica Neue Light"/>
      <p:regular r:id="rId81"/>
      <p:bold r:id="rId82"/>
      <p:italic r:id="rId83"/>
      <p:boldItalic r:id="rId84"/>
    </p:embeddedFont>
    <p:embeddedFont>
      <p:font typeface="DM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4.xml"/><Relationship Id="rId86" Type="http://schemas.openxmlformats.org/officeDocument/2006/relationships/font" Target="fonts/DMSans-bold.fntdata"/><Relationship Id="rId41" Type="http://schemas.openxmlformats.org/officeDocument/2006/relationships/slide" Target="slides/slide33.xml"/><Relationship Id="rId85" Type="http://schemas.openxmlformats.org/officeDocument/2006/relationships/font" Target="fonts/DMSans-regular.fntdata"/><Relationship Id="rId44" Type="http://schemas.openxmlformats.org/officeDocument/2006/relationships/slide" Target="slides/slide36.xml"/><Relationship Id="rId88" Type="http://schemas.openxmlformats.org/officeDocument/2006/relationships/font" Target="fonts/DMSans-boldItalic.fntdata"/><Relationship Id="rId43" Type="http://schemas.openxmlformats.org/officeDocument/2006/relationships/slide" Target="slides/slide35.xml"/><Relationship Id="rId87" Type="http://schemas.openxmlformats.org/officeDocument/2006/relationships/font" Target="fonts/DMSans-italic.fntdata"/><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EBGaramond-regular.fntdata"/><Relationship Id="rId72" Type="http://schemas.openxmlformats.org/officeDocument/2006/relationships/font" Target="fonts/Anton-regular.fntdata"/><Relationship Id="rId31" Type="http://schemas.openxmlformats.org/officeDocument/2006/relationships/slide" Target="slides/slide23.xml"/><Relationship Id="rId75" Type="http://schemas.openxmlformats.org/officeDocument/2006/relationships/font" Target="fonts/EBGaramond-italic.fntdata"/><Relationship Id="rId30" Type="http://schemas.openxmlformats.org/officeDocument/2006/relationships/slide" Target="slides/slide22.xml"/><Relationship Id="rId74" Type="http://schemas.openxmlformats.org/officeDocument/2006/relationships/font" Target="fonts/EBGaramond-bold.fntdata"/><Relationship Id="rId33" Type="http://schemas.openxmlformats.org/officeDocument/2006/relationships/slide" Target="slides/slide25.xml"/><Relationship Id="rId77" Type="http://schemas.openxmlformats.org/officeDocument/2006/relationships/font" Target="fonts/HelveticaNeue-regular.fntdata"/><Relationship Id="rId32" Type="http://schemas.openxmlformats.org/officeDocument/2006/relationships/slide" Target="slides/slide24.xml"/><Relationship Id="rId76" Type="http://schemas.openxmlformats.org/officeDocument/2006/relationships/font" Target="fonts/EBGaramond-boldItalic.fntdata"/><Relationship Id="rId35" Type="http://schemas.openxmlformats.org/officeDocument/2006/relationships/slide" Target="slides/slide27.xml"/><Relationship Id="rId79" Type="http://schemas.openxmlformats.org/officeDocument/2006/relationships/font" Target="fonts/HelveticaNeue-italic.fntdata"/><Relationship Id="rId34" Type="http://schemas.openxmlformats.org/officeDocument/2006/relationships/slide" Target="slides/slide26.xml"/><Relationship Id="rId78" Type="http://schemas.openxmlformats.org/officeDocument/2006/relationships/font" Target="fonts/HelveticaNeue-bold.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0540691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305406917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0540691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0540691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30540691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30540691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05406917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05406917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olvides poner a nivel general el app.use(express.json()) para recibir body. Aquí puedes comenzar a mencionar a los chicos que estamos utilizando mucho el </a:t>
            </a:r>
            <a:r>
              <a:rPr b="1" lang="es"/>
              <a:t>app.use</a:t>
            </a:r>
            <a:r>
              <a:rPr lang="es"/>
              <a:t>, ya lo usamos en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app.use(express.json())</a:t>
            </a:r>
            <a:endParaRPr/>
          </a:p>
          <a:p>
            <a:pPr indent="0" lvl="0" marL="0" rtl="0" algn="l">
              <a:spcBef>
                <a:spcPts val="0"/>
              </a:spcBef>
              <a:spcAft>
                <a:spcPts val="0"/>
              </a:spcAft>
              <a:buNone/>
            </a:pPr>
            <a:r>
              <a:rPr lang="es"/>
              <a:t>app.use(express.urlencoded({extended:true})</a:t>
            </a:r>
            <a:endParaRPr/>
          </a:p>
          <a:p>
            <a:pPr indent="0" lvl="0" marL="0" rtl="0" algn="l">
              <a:spcBef>
                <a:spcPts val="0"/>
              </a:spcBef>
              <a:spcAft>
                <a:spcPts val="0"/>
              </a:spcAft>
              <a:buNone/>
            </a:pPr>
            <a:r>
              <a:rPr lang="es"/>
              <a:t>app.use(‘/api/users’,usersRouter)</a:t>
            </a:r>
            <a:endParaRPr/>
          </a:p>
          <a:p>
            <a:pPr indent="0" lvl="0" marL="0" rtl="0" algn="l">
              <a:spcBef>
                <a:spcPts val="0"/>
              </a:spcBef>
              <a:spcAft>
                <a:spcPts val="0"/>
              </a:spcAft>
              <a:buNone/>
            </a:pPr>
            <a:r>
              <a:rPr lang="es"/>
              <a:t>app.use(‘/api/pets’,petsRouter)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Hacer énfasis en esto, te permitirá abordar de mejor manera los middlewares que vienen más adelante en esta clase.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05406917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305406917f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267f357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267f3579e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30540691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1305406917f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05406917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05406917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05406917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05406917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30540691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30540691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05406917f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05406917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05406917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05406917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Es sumamente importante que expliques qué pasa con __dirname  al momento de trabajar con modules, hay múltiples soluciones para resolver el __dirname cuando trabajamos en un proyecto “module”. Te recomiendo enseñar la que consideres más óptima para tus estudiantes. Si al momento de leer esto ya hay alguna solución estandarizada para __dirname en un proyecto module, o bien si el curso lo estás enseñando meramente con require, ignorar esta nota.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05406917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1305406917f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05406917f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05406917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67f3579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267f3579e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67f3579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267f3579e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 pesar de que ésto es una actividad en clase, evalúa el tiempo que tienes hasta este punto para corroborar si puedes cambiarlo por un hands on lab, en caso de que necesites una clase más fluida.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0ee9a425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30ee9a4253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30ee9a425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30ee9a4253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7da238b6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27da238b60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0540691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30540691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7da238b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27da238b6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NOTA: Aún en las partes más avanzadas del curso, nos encontramos a estudiantes que aún no comprenden por qué un middleware, por ejemplo, de autorización, no está entrando al router. Al revisar, notamos que tienen desordenados sus middlewares, hay que hacer énfasis en esto para poder reducir el número de estudiantes con estos casos.</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7da238b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27da238b6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2cac041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2cac041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NOTA: No profundices con ejemplos complejos de cada uno de éstos, la información queda en las diapositivas para el estudiante, pero procura hacer sólo énfasis en los más importantes, haciendo mención de que algunos de éstos tendrán que profundizarlos y aplicarlos sobre la práctica.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2cac0414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2cac0414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2cac0414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2cac0414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2cac0414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2cac0414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2cac0414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32cac0414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2cac0414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32cac0414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32cac0414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32cac0414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30540691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1305406917f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305406917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1305406917f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05406917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305406917f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32cac0414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32cac0414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305406917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1305406917f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05406917f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g1305406917f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05406917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05406917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305406917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305406917f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305406917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305406917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326ede67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1326ede673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05406917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05406917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287736b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2287736ba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326ede673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326ede6730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326ede673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326ede673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Multer necesita que el campo “file” del uploader debe mantenerse para que pueda recibirlo correctamente.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40411b3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1340411b3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5b29de5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55b29de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NOTA: Este es el primer gran reto del estudiante a lo largo del curso, puede sentirse intimidado de conectar todas las cosas ya que recién está acostumbrándose a los managers y a las rutas. ES CRUCIAL que, para mantenerlo animado para el resto del curso, tú y tus tutores puedan apoyar al máximo al estudiante en esta entrega. ¡No lo dejes solo con las dudas, eso sería fatal para él a esta altura del curso! </a:t>
            </a:r>
            <a:br>
              <a:rPr lang="es">
                <a:solidFill>
                  <a:schemeClr val="dk1"/>
                </a:solidFill>
              </a:rPr>
            </a:br>
            <a:br>
              <a:rPr lang="es">
                <a:solidFill>
                  <a:schemeClr val="dk1"/>
                </a:solidFill>
              </a:rPr>
            </a:br>
            <a:r>
              <a:rPr lang="es">
                <a:solidFill>
                  <a:schemeClr val="dk1"/>
                </a:solidFill>
              </a:rPr>
              <a:t>Es muy probable que requiera apoyo en código y que requiera algunas explicaciones adicionales, para ello, se recomienda que se den consejos de códigos y afterclass si es posible.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55b29de5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55b29de5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5b29de5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5b29de5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55b29de50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55b29de50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55b29de50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55b29de50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5b29de50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5b29de50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67f357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267f3579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340411b333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1340411b333_5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059bba2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3059bba2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7da238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27da238b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66" name="Shape 266"/>
        <p:cNvGrpSpPr/>
        <p:nvPr/>
      </p:nvGrpSpPr>
      <p:grpSpPr>
        <a:xfrm>
          <a:off x="0" y="0"/>
          <a:ext cx="0" cy="0"/>
          <a:chOff x="0" y="0"/>
          <a:chExt cx="0" cy="0"/>
        </a:xfrm>
      </p:grpSpPr>
      <p:sp>
        <p:nvSpPr>
          <p:cNvPr id="267" name="Google Shape;267;p8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8" name="Google Shape;268;p8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69" name="Google Shape;269;p8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70" name="Shape 270"/>
        <p:cNvGrpSpPr/>
        <p:nvPr/>
      </p:nvGrpSpPr>
      <p:grpSpPr>
        <a:xfrm>
          <a:off x="0" y="0"/>
          <a:ext cx="0" cy="0"/>
          <a:chOff x="0" y="0"/>
          <a:chExt cx="0" cy="0"/>
        </a:xfrm>
      </p:grpSpPr>
      <p:pic>
        <p:nvPicPr>
          <p:cNvPr id="271" name="Google Shape;271;p8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72" name="Shape 272"/>
        <p:cNvGrpSpPr/>
        <p:nvPr/>
      </p:nvGrpSpPr>
      <p:grpSpPr>
        <a:xfrm>
          <a:off x="0" y="0"/>
          <a:ext cx="0" cy="0"/>
          <a:chOff x="0" y="0"/>
          <a:chExt cx="0" cy="0"/>
        </a:xfrm>
      </p:grpSpPr>
      <p:pic>
        <p:nvPicPr>
          <p:cNvPr id="273" name="Google Shape;273;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76" name="Shape 276"/>
        <p:cNvGrpSpPr/>
        <p:nvPr/>
      </p:nvGrpSpPr>
      <p:grpSpPr>
        <a:xfrm>
          <a:off x="0" y="0"/>
          <a:ext cx="0" cy="0"/>
          <a:chOff x="0" y="0"/>
          <a:chExt cx="0" cy="0"/>
        </a:xfrm>
      </p:grpSpPr>
      <p:pic>
        <p:nvPicPr>
          <p:cNvPr id="277" name="Google Shape;277;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78" name="Shape 278"/>
        <p:cNvGrpSpPr/>
        <p:nvPr/>
      </p:nvGrpSpPr>
      <p:grpSpPr>
        <a:xfrm>
          <a:off x="0" y="0"/>
          <a:ext cx="0" cy="0"/>
          <a:chOff x="0" y="0"/>
          <a:chExt cx="0" cy="0"/>
        </a:xfrm>
      </p:grpSpPr>
      <p:pic>
        <p:nvPicPr>
          <p:cNvPr id="279" name="Google Shape;279;p8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id="281" name="Google Shape;281;p8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82" name="Shape 282"/>
        <p:cNvGrpSpPr/>
        <p:nvPr/>
      </p:nvGrpSpPr>
      <p:grpSpPr>
        <a:xfrm>
          <a:off x="0" y="0"/>
          <a:ext cx="0" cy="0"/>
          <a:chOff x="0" y="0"/>
          <a:chExt cx="0" cy="0"/>
        </a:xfrm>
      </p:grpSpPr>
      <p:sp>
        <p:nvSpPr>
          <p:cNvPr id="283" name="Google Shape;283;p8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8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5" name="Shape 285"/>
        <p:cNvGrpSpPr/>
        <p:nvPr/>
      </p:nvGrpSpPr>
      <p:grpSpPr>
        <a:xfrm>
          <a:off x="0" y="0"/>
          <a:ext cx="0" cy="0"/>
          <a:chOff x="0" y="0"/>
          <a:chExt cx="0" cy="0"/>
        </a:xfrm>
      </p:grpSpPr>
      <p:pic>
        <p:nvPicPr>
          <p:cNvPr id="286" name="Google Shape;286;p9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87" name="Shape 287"/>
        <p:cNvGrpSpPr/>
        <p:nvPr/>
      </p:nvGrpSpPr>
      <p:grpSpPr>
        <a:xfrm>
          <a:off x="0" y="0"/>
          <a:ext cx="0" cy="0"/>
          <a:chOff x="0" y="0"/>
          <a:chExt cx="0" cy="0"/>
        </a:xfrm>
      </p:grpSpPr>
      <p:pic>
        <p:nvPicPr>
          <p:cNvPr id="288" name="Google Shape;288;p9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89" name="Shape 289"/>
        <p:cNvGrpSpPr/>
        <p:nvPr/>
      </p:nvGrpSpPr>
      <p:grpSpPr>
        <a:xfrm>
          <a:off x="0" y="0"/>
          <a:ext cx="0" cy="0"/>
          <a:chOff x="0" y="0"/>
          <a:chExt cx="0" cy="0"/>
        </a:xfrm>
      </p:grpSpPr>
      <p:pic>
        <p:nvPicPr>
          <p:cNvPr id="290" name="Google Shape;290;p9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1" name="Shape 291"/>
        <p:cNvGrpSpPr/>
        <p:nvPr/>
      </p:nvGrpSpPr>
      <p:grpSpPr>
        <a:xfrm>
          <a:off x="0" y="0"/>
          <a:ext cx="0" cy="0"/>
          <a:chOff x="0" y="0"/>
          <a:chExt cx="0" cy="0"/>
        </a:xfrm>
      </p:grpSpPr>
      <p:sp>
        <p:nvSpPr>
          <p:cNvPr id="292" name="Google Shape;292;p9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4" name="Google Shape;294;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95" name="Shape 295"/>
        <p:cNvGrpSpPr/>
        <p:nvPr/>
      </p:nvGrpSpPr>
      <p:grpSpPr>
        <a:xfrm>
          <a:off x="0" y="0"/>
          <a:ext cx="0" cy="0"/>
          <a:chOff x="0" y="0"/>
          <a:chExt cx="0" cy="0"/>
        </a:xfrm>
      </p:grpSpPr>
      <p:pic>
        <p:nvPicPr>
          <p:cNvPr id="296" name="Google Shape;296;p9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5.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theme" Target="../theme/theme2.xml"/><Relationship Id="rId14"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2" name="Shape 262"/>
        <p:cNvGrpSpPr/>
        <p:nvPr/>
      </p:nvGrpSpPr>
      <p:grpSpPr>
        <a:xfrm>
          <a:off x="0" y="0"/>
          <a:ext cx="0" cy="0"/>
          <a:chOff x="0" y="0"/>
          <a:chExt cx="0" cy="0"/>
        </a:xfrm>
      </p:grpSpPr>
      <p:sp>
        <p:nvSpPr>
          <p:cNvPr id="263" name="Google Shape;263;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64" name="Google Shape;264;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65" name="Google Shape;265;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 Id="rId3"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5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 Id="rId3" Type="http://schemas.openxmlformats.org/officeDocument/2006/relationships/image" Target="../media/image66.png"/><Relationship Id="rId4" Type="http://schemas.openxmlformats.org/officeDocument/2006/relationships/image" Target="../media/image46.png"/><Relationship Id="rId5" Type="http://schemas.openxmlformats.org/officeDocument/2006/relationships/slide" Target="/ppt/slides/slide7.xml"/><Relationship Id="rId6" Type="http://schemas.openxmlformats.org/officeDocument/2006/relationships/slide" Target="/ppt/slides/slide27.xml"/><Relationship Id="rId7" Type="http://schemas.openxmlformats.org/officeDocument/2006/relationships/slide" Target="/ppt/slides/slide27.xml"/><Relationship Id="rId8" Type="http://schemas.openxmlformats.org/officeDocument/2006/relationships/slide" Target="/ppt/slides/slide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6.xml"/><Relationship Id="rId3"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1.xml"/><Relationship Id="rId3" Type="http://schemas.openxmlformats.org/officeDocument/2006/relationships/image" Target="../media/image61.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7.xml"/><Relationship Id="rId3" Type="http://schemas.openxmlformats.org/officeDocument/2006/relationships/image" Target="../media/image69.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8.xml"/><Relationship Id="rId3" Type="http://schemas.openxmlformats.org/officeDocument/2006/relationships/image" Target="../media/image69.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9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a:t>
            </a:r>
            <a:r>
              <a:rPr b="1" lang="es" sz="4000">
                <a:solidFill>
                  <a:schemeClr val="lt1"/>
                </a:solidFill>
                <a:latin typeface="DM Sans"/>
                <a:ea typeface="DM Sans"/>
                <a:cs typeface="DM Sans"/>
                <a:sym typeface="DM Sans"/>
              </a:rPr>
              <a:t>clase </a:t>
            </a:r>
            <a:r>
              <a:rPr b="1" lang="es" sz="4000">
                <a:solidFill>
                  <a:schemeClr val="lt1"/>
                </a:solidFill>
                <a:latin typeface="DM Sans"/>
                <a:ea typeface="DM Sans"/>
                <a:cs typeface="DM Sans"/>
                <a:sym typeface="DM Sans"/>
              </a:rPr>
              <a:t>va a ser</a:t>
            </a:r>
            <a:endParaRPr b="1" sz="4000">
              <a:solidFill>
                <a:srgbClr val="DEFC52"/>
              </a:solidFill>
              <a:latin typeface="DM Sans"/>
              <a:ea typeface="DM Sans"/>
              <a:cs typeface="DM Sans"/>
              <a:sym typeface="DM Sans"/>
            </a:endParaRPr>
          </a:p>
        </p:txBody>
      </p:sp>
      <p:sp>
        <p:nvSpPr>
          <p:cNvPr id="303" name="Google Shape;303;p9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304" name="Google Shape;304;p9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04"/>
          <p:cNvSpPr txBox="1"/>
          <p:nvPr/>
        </p:nvSpPr>
        <p:spPr>
          <a:xfrm>
            <a:off x="457725" y="682575"/>
            <a:ext cx="5041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aplicar un router?</a:t>
            </a:r>
            <a:endParaRPr b="1" i="0" sz="4000" u="none" cap="none" strike="noStrike">
              <a:solidFill>
                <a:schemeClr val="dk1"/>
              </a:solidFill>
              <a:latin typeface="DM Sans"/>
              <a:ea typeface="DM Sans"/>
              <a:cs typeface="DM Sans"/>
              <a:sym typeface="DM Sans"/>
            </a:endParaRPr>
          </a:p>
        </p:txBody>
      </p:sp>
      <p:sp>
        <p:nvSpPr>
          <p:cNvPr id="417" name="Google Shape;417;p104"/>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agregaremos una carpeta “routes” donde vivirán nuestros diferentes routers (Nota que app.js se queda fuera de routes, pero sigue dentro de src).</a:t>
            </a:r>
            <a:endParaRPr i="0" sz="1350" u="none" cap="none" strike="noStrike">
              <a:solidFill>
                <a:srgbClr val="000000"/>
              </a:solidFill>
              <a:latin typeface="DM Sans"/>
              <a:ea typeface="DM Sans"/>
              <a:cs typeface="DM Sans"/>
              <a:sym typeface="DM Sans"/>
            </a:endParaRPr>
          </a:p>
        </p:txBody>
      </p:sp>
      <p:pic>
        <p:nvPicPr>
          <p:cNvPr id="418" name="Google Shape;418;p104"/>
          <p:cNvPicPr preferRelativeResize="0"/>
          <p:nvPr/>
        </p:nvPicPr>
        <p:blipFill>
          <a:blip r:embed="rId3">
            <a:alphaModFix/>
          </a:blip>
          <a:stretch>
            <a:fillRect/>
          </a:stretch>
        </p:blipFill>
        <p:spPr>
          <a:xfrm>
            <a:off x="5810250" y="390775"/>
            <a:ext cx="1943100" cy="402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05"/>
          <p:cNvSpPr txBox="1"/>
          <p:nvPr/>
        </p:nvSpPr>
        <p:spPr>
          <a:xfrm>
            <a:off x="286325" y="609950"/>
            <a:ext cx="5860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Cuerpo de un router</a:t>
            </a:r>
            <a:endParaRPr b="1" i="0" sz="4000" u="none" cap="none" strike="noStrike">
              <a:solidFill>
                <a:schemeClr val="dk1"/>
              </a:solidFill>
              <a:latin typeface="DM Sans"/>
              <a:ea typeface="DM Sans"/>
              <a:cs typeface="DM Sans"/>
              <a:sym typeface="DM Sans"/>
            </a:endParaRPr>
          </a:p>
        </p:txBody>
      </p:sp>
      <p:sp>
        <p:nvSpPr>
          <p:cNvPr id="424" name="Google Shape;424;p105"/>
          <p:cNvSpPr txBox="1"/>
          <p:nvPr/>
        </p:nvSpPr>
        <p:spPr>
          <a:xfrm>
            <a:off x="348725" y="1420400"/>
            <a:ext cx="73017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agregar un router a nuestra nueva carpeta, éste debe contener la siguiente sintaxis:</a:t>
            </a:r>
            <a:endParaRPr i="0" sz="1350" u="none" cap="none" strike="noStrike">
              <a:solidFill>
                <a:srgbClr val="000000"/>
              </a:solidFill>
              <a:latin typeface="DM Sans"/>
              <a:ea typeface="DM Sans"/>
              <a:cs typeface="DM Sans"/>
              <a:sym typeface="DM Sans"/>
            </a:endParaRPr>
          </a:p>
        </p:txBody>
      </p:sp>
      <p:pic>
        <p:nvPicPr>
          <p:cNvPr id="425" name="Google Shape;425;p105"/>
          <p:cNvPicPr preferRelativeResize="0"/>
          <p:nvPr/>
        </p:nvPicPr>
        <p:blipFill>
          <a:blip r:embed="rId3">
            <a:alphaModFix/>
          </a:blip>
          <a:stretch>
            <a:fillRect/>
          </a:stretch>
        </p:blipFill>
        <p:spPr>
          <a:xfrm>
            <a:off x="348734" y="1903261"/>
            <a:ext cx="8143090" cy="27415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0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431" name="Google Shape;431;p106"/>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se mostrará la implementación de express Router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432" name="Google Shape;432;p106"/>
          <p:cNvGrpSpPr/>
          <p:nvPr/>
        </p:nvGrpSpPr>
        <p:grpSpPr>
          <a:xfrm>
            <a:off x="473351" y="619523"/>
            <a:ext cx="738900" cy="738900"/>
            <a:chOff x="473351" y="619523"/>
            <a:chExt cx="738900" cy="738900"/>
          </a:xfrm>
        </p:grpSpPr>
        <p:sp>
          <p:nvSpPr>
            <p:cNvPr id="433" name="Google Shape;433;p10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10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107"/>
          <p:cNvGrpSpPr/>
          <p:nvPr/>
        </p:nvGrpSpPr>
        <p:grpSpPr>
          <a:xfrm>
            <a:off x="457350" y="468286"/>
            <a:ext cx="431074" cy="431074"/>
            <a:chOff x="473351" y="619523"/>
            <a:chExt cx="738900" cy="738900"/>
          </a:xfrm>
        </p:grpSpPr>
        <p:sp>
          <p:nvSpPr>
            <p:cNvPr id="440" name="Google Shape;440;p10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10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442" name="Google Shape;442;p107"/>
          <p:cNvSpPr txBox="1"/>
          <p:nvPr/>
        </p:nvSpPr>
        <p:spPr>
          <a:xfrm>
            <a:off x="394800" y="899375"/>
            <a:ext cx="8974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Express Router</a:t>
            </a:r>
            <a:endParaRPr b="1" sz="3900">
              <a:solidFill>
                <a:schemeClr val="dk1"/>
              </a:solidFill>
              <a:latin typeface="DM Sans"/>
              <a:ea typeface="DM Sans"/>
              <a:cs typeface="DM Sans"/>
              <a:sym typeface="DM Sans"/>
            </a:endParaRPr>
          </a:p>
        </p:txBody>
      </p:sp>
      <p:sp>
        <p:nvSpPr>
          <p:cNvPr id="443" name="Google Shape;443;p10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444" name="Google Shape;444;p107"/>
          <p:cNvSpPr txBox="1"/>
          <p:nvPr/>
        </p:nvSpPr>
        <p:spPr>
          <a:xfrm>
            <a:off x="394800" y="1723550"/>
            <a:ext cx="81777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crearán dos routers: users y pets. </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router de users debe tener la ruta principal /api/users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router de pets debe tener la ruta principal /api/pets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Ambos deben tener, de manera interna, un array para almacenarlos.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Ambos deben contar con un método get en su ruta raíz para poder obtener el arreglo.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Ambos deben contar con un método POST en su ruta raíz para poder agregar un usuario o mascota según sea el router.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Conectar los routers al archivo app.js para tener listo el apuntador al router.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Probar funcionalidad con Postman.</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0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Servicio de archivos estáticos con Express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10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0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Archivos estáticos</a:t>
            </a:r>
            <a:endParaRPr b="1" i="0" sz="3500" u="none" cap="none" strike="noStrike">
              <a:solidFill>
                <a:schemeClr val="lt1"/>
              </a:solidFill>
              <a:latin typeface="DM Sans"/>
              <a:ea typeface="DM Sans"/>
              <a:cs typeface="DM Sans"/>
              <a:sym typeface="DM Sans"/>
            </a:endParaRPr>
          </a:p>
        </p:txBody>
      </p:sp>
      <p:sp>
        <p:nvSpPr>
          <p:cNvPr id="456" name="Google Shape;456;p109"/>
          <p:cNvSpPr txBox="1"/>
          <p:nvPr/>
        </p:nvSpPr>
        <p:spPr>
          <a:xfrm>
            <a:off x="917700" y="1777675"/>
            <a:ext cx="4630500" cy="2678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Nuestro servidor tiene la posibilidad de alojar recursos que pueden ser visibles para el cliente de manera directa.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Podemos configurar una carpeta para que el usuario pueda acceder y ver dichos recursos de manera directa sólo con acceder a la ruta donde se encuentra ubicada.</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En este curso y en proyectos profesionales podrás encontrar estos archivos en la carpeta “public”, haciendo referencia como dice el nombre, a recursos públicos de fácil acceso para el cliente.</a:t>
            </a:r>
            <a:endParaRPr sz="1350">
              <a:latin typeface="DM Sans"/>
              <a:ea typeface="DM Sans"/>
              <a:cs typeface="DM Sans"/>
              <a:sym typeface="DM Sans"/>
            </a:endParaRPr>
          </a:p>
        </p:txBody>
      </p:sp>
      <p:sp>
        <p:nvSpPr>
          <p:cNvPr id="457" name="Google Shape;457;p109"/>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¿Cómo funciona?</a:t>
            </a:r>
            <a:endParaRPr b="1" i="0" sz="1400" u="none" cap="none" strike="noStrike">
              <a:solidFill>
                <a:srgbClr val="000000"/>
              </a:solidFill>
              <a:latin typeface="DM Sans"/>
              <a:ea typeface="DM Sans"/>
              <a:cs typeface="DM Sans"/>
              <a:sym typeface="DM Sans"/>
            </a:endParaRPr>
          </a:p>
        </p:txBody>
      </p:sp>
      <p:pic>
        <p:nvPicPr>
          <p:cNvPr id="458" name="Google Shape;458;p109"/>
          <p:cNvPicPr preferRelativeResize="0"/>
          <p:nvPr/>
        </p:nvPicPr>
        <p:blipFill>
          <a:blip r:embed="rId3">
            <a:alphaModFix/>
          </a:blip>
          <a:stretch>
            <a:fillRect/>
          </a:stretch>
        </p:blipFill>
        <p:spPr>
          <a:xfrm>
            <a:off x="5649052" y="1471400"/>
            <a:ext cx="2574496" cy="276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1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1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Archivos estáticos</a:t>
            </a:r>
            <a:endParaRPr b="1" i="0" sz="3500" u="none" cap="none" strike="noStrike">
              <a:solidFill>
                <a:schemeClr val="lt1"/>
              </a:solidFill>
              <a:latin typeface="DM Sans"/>
              <a:ea typeface="DM Sans"/>
              <a:cs typeface="DM Sans"/>
              <a:sym typeface="DM Sans"/>
            </a:endParaRPr>
          </a:p>
        </p:txBody>
      </p:sp>
      <p:sp>
        <p:nvSpPr>
          <p:cNvPr id="465" name="Google Shape;465;p110"/>
          <p:cNvSpPr txBox="1"/>
          <p:nvPr/>
        </p:nvSpPr>
        <p:spPr>
          <a:xfrm>
            <a:off x="917700" y="1777675"/>
            <a:ext cx="46305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Los dos casos principales para los cuales encontrarás el uso de esta carpeta “public” para archivos estáticos son: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necesitemos alojar imágenes y servirlas directamente al cliente.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Cuando necesitemos alojar una página web en todos sus sentidos: html, css, js. En esta clase haremos una página sencilla para mostrar el alcance de public.</a:t>
            </a:r>
            <a:endParaRPr sz="1350">
              <a:latin typeface="DM Sans"/>
              <a:ea typeface="DM Sans"/>
              <a:cs typeface="DM Sans"/>
              <a:sym typeface="DM Sans"/>
            </a:endParaRPr>
          </a:p>
        </p:txBody>
      </p:sp>
      <p:sp>
        <p:nvSpPr>
          <p:cNvPr id="466" name="Google Shape;466;p110"/>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¿Cuándo utilizarlos?</a:t>
            </a:r>
            <a:endParaRPr b="1" i="0" sz="1400" u="none" cap="none" strike="noStrike">
              <a:solidFill>
                <a:srgbClr val="000000"/>
              </a:solidFill>
              <a:latin typeface="DM Sans"/>
              <a:ea typeface="DM Sans"/>
              <a:cs typeface="DM Sans"/>
              <a:sym typeface="DM Sans"/>
            </a:endParaRPr>
          </a:p>
        </p:txBody>
      </p:sp>
      <p:pic>
        <p:nvPicPr>
          <p:cNvPr id="467" name="Google Shape;467;p110"/>
          <p:cNvPicPr preferRelativeResize="0"/>
          <p:nvPr/>
        </p:nvPicPr>
        <p:blipFill>
          <a:blip r:embed="rId3">
            <a:alphaModFix/>
          </a:blip>
          <a:stretch>
            <a:fillRect/>
          </a:stretch>
        </p:blipFill>
        <p:spPr>
          <a:xfrm>
            <a:off x="5649052" y="1471400"/>
            <a:ext cx="2574496" cy="276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11"/>
          <p:cNvSpPr txBox="1"/>
          <p:nvPr/>
        </p:nvSpPr>
        <p:spPr>
          <a:xfrm>
            <a:off x="309925" y="630750"/>
            <a:ext cx="860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latin typeface="DM Sans"/>
                <a:ea typeface="DM Sans"/>
                <a:cs typeface="DM Sans"/>
                <a:sym typeface="DM Sans"/>
              </a:rPr>
              <a:t>¿Cómo convertir una carpeta en un recurso estático?</a:t>
            </a:r>
            <a:endParaRPr b="1" sz="3500">
              <a:latin typeface="DM Sans"/>
              <a:ea typeface="DM Sans"/>
              <a:cs typeface="DM Sans"/>
              <a:sym typeface="DM Sans"/>
            </a:endParaRPr>
          </a:p>
        </p:txBody>
      </p:sp>
      <p:sp>
        <p:nvSpPr>
          <p:cNvPr id="473" name="Google Shape;473;p111"/>
          <p:cNvSpPr txBox="1"/>
          <p:nvPr/>
        </p:nvSpPr>
        <p:spPr>
          <a:xfrm>
            <a:off x="422950" y="1933000"/>
            <a:ext cx="831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Para poder utilizar los recursos de una carpeta de manera estática, basta conque en el servidor especifiquemos como “express.static” dicha carpeta con la siguiente sintaxis:</a:t>
            </a:r>
            <a:endParaRPr/>
          </a:p>
        </p:txBody>
      </p:sp>
      <p:sp>
        <p:nvSpPr>
          <p:cNvPr id="474" name="Google Shape;474;p111"/>
          <p:cNvSpPr txBox="1"/>
          <p:nvPr/>
        </p:nvSpPr>
        <p:spPr>
          <a:xfrm>
            <a:off x="1445150" y="2731913"/>
            <a:ext cx="6144900" cy="4302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650">
                <a:solidFill>
                  <a:srgbClr val="9CDCFE"/>
                </a:solidFill>
                <a:highlight>
                  <a:srgbClr val="1E1E1E"/>
                </a:highlight>
                <a:latin typeface="Courier New"/>
                <a:ea typeface="Courier New"/>
                <a:cs typeface="Courier New"/>
                <a:sym typeface="Courier New"/>
              </a:rPr>
              <a:t>app</a:t>
            </a:r>
            <a:r>
              <a:rPr lang="es" sz="1650">
                <a:solidFill>
                  <a:srgbClr val="D4D4D4"/>
                </a:solidFill>
                <a:highlight>
                  <a:srgbClr val="1E1E1E"/>
                </a:highlight>
                <a:latin typeface="Courier New"/>
                <a:ea typeface="Courier New"/>
                <a:cs typeface="Courier New"/>
                <a:sym typeface="Courier New"/>
              </a:rPr>
              <a:t>.</a:t>
            </a:r>
            <a:r>
              <a:rPr lang="es" sz="1650">
                <a:solidFill>
                  <a:srgbClr val="DCDCAA"/>
                </a:solidFill>
                <a:highlight>
                  <a:srgbClr val="1E1E1E"/>
                </a:highlight>
                <a:latin typeface="Courier New"/>
                <a:ea typeface="Courier New"/>
                <a:cs typeface="Courier New"/>
                <a:sym typeface="Courier New"/>
              </a:rPr>
              <a:t>use</a:t>
            </a:r>
            <a:r>
              <a:rPr lang="es" sz="1650">
                <a:solidFill>
                  <a:srgbClr val="D4D4D4"/>
                </a:solidFill>
                <a:highlight>
                  <a:srgbClr val="1E1E1E"/>
                </a:highlight>
                <a:latin typeface="Courier New"/>
                <a:ea typeface="Courier New"/>
                <a:cs typeface="Courier New"/>
                <a:sym typeface="Courier New"/>
              </a:rPr>
              <a:t>(</a:t>
            </a:r>
            <a:r>
              <a:rPr lang="es" sz="1650">
                <a:solidFill>
                  <a:srgbClr val="9CDCFE"/>
                </a:solidFill>
                <a:highlight>
                  <a:srgbClr val="1E1E1E"/>
                </a:highlight>
                <a:latin typeface="Courier New"/>
                <a:ea typeface="Courier New"/>
                <a:cs typeface="Courier New"/>
                <a:sym typeface="Courier New"/>
              </a:rPr>
              <a:t>express</a:t>
            </a:r>
            <a:r>
              <a:rPr lang="es" sz="1650">
                <a:solidFill>
                  <a:srgbClr val="D4D4D4"/>
                </a:solidFill>
                <a:highlight>
                  <a:srgbClr val="1E1E1E"/>
                </a:highlight>
                <a:latin typeface="Courier New"/>
                <a:ea typeface="Courier New"/>
                <a:cs typeface="Courier New"/>
                <a:sym typeface="Courier New"/>
              </a:rPr>
              <a:t>.</a:t>
            </a:r>
            <a:r>
              <a:rPr lang="es" sz="1650">
                <a:solidFill>
                  <a:srgbClr val="DCDCAA"/>
                </a:solidFill>
                <a:highlight>
                  <a:srgbClr val="1E1E1E"/>
                </a:highlight>
                <a:latin typeface="Courier New"/>
                <a:ea typeface="Courier New"/>
                <a:cs typeface="Courier New"/>
                <a:sym typeface="Courier New"/>
              </a:rPr>
              <a:t>static</a:t>
            </a:r>
            <a:r>
              <a:rPr lang="es" sz="1650">
                <a:solidFill>
                  <a:srgbClr val="D4D4D4"/>
                </a:solidFill>
                <a:highlight>
                  <a:srgbClr val="1E1E1E"/>
                </a:highlight>
                <a:latin typeface="Courier New"/>
                <a:ea typeface="Courier New"/>
                <a:cs typeface="Courier New"/>
                <a:sym typeface="Courier New"/>
              </a:rPr>
              <a:t>(</a:t>
            </a:r>
            <a:r>
              <a:rPr lang="es" sz="1650">
                <a:solidFill>
                  <a:srgbClr val="CE9178"/>
                </a:solidFill>
                <a:highlight>
                  <a:srgbClr val="1E1E1E"/>
                </a:highlight>
                <a:latin typeface="Courier New"/>
                <a:ea typeface="Courier New"/>
                <a:cs typeface="Courier New"/>
                <a:sym typeface="Courier New"/>
              </a:rPr>
              <a:t>'public'</a:t>
            </a:r>
            <a:r>
              <a:rPr lang="es" sz="1650">
                <a:solidFill>
                  <a:srgbClr val="D4D4D4"/>
                </a:solidFill>
                <a:highlight>
                  <a:srgbClr val="1E1E1E"/>
                </a:highlight>
                <a:latin typeface="Courier New"/>
                <a:ea typeface="Courier New"/>
                <a:cs typeface="Courier New"/>
                <a:sym typeface="Courier New"/>
              </a:rPr>
              <a:t>))</a:t>
            </a:r>
            <a:endParaRPr sz="2200">
              <a:solidFill>
                <a:srgbClr val="000000"/>
              </a:solidFill>
              <a:highlight>
                <a:srgbClr val="1E1E1E"/>
              </a:highlight>
              <a:latin typeface="Courier New"/>
              <a:ea typeface="Courier New"/>
              <a:cs typeface="Courier New"/>
              <a:sym typeface="Courier New"/>
            </a:endParaRPr>
          </a:p>
        </p:txBody>
      </p:sp>
      <p:sp>
        <p:nvSpPr>
          <p:cNvPr id="475" name="Google Shape;475;p111"/>
          <p:cNvSpPr txBox="1"/>
          <p:nvPr/>
        </p:nvSpPr>
        <p:spPr>
          <a:xfrm>
            <a:off x="507900" y="2902475"/>
            <a:ext cx="77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476" name="Google Shape;476;p111"/>
          <p:cNvSpPr txBox="1"/>
          <p:nvPr/>
        </p:nvSpPr>
        <p:spPr>
          <a:xfrm>
            <a:off x="507900" y="3776550"/>
            <a:ext cx="831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Indicamos que, todo lo que viva en la carpeta public, podrá ser accedido directamente desde la carpeta </a:t>
            </a:r>
            <a:r>
              <a:rPr i="1" lang="es" sz="1300">
                <a:latin typeface="DM Sans"/>
                <a:ea typeface="DM Sans"/>
                <a:cs typeface="DM Sans"/>
                <a:sym typeface="DM Sans"/>
              </a:rPr>
              <a:t>public</a:t>
            </a:r>
            <a:r>
              <a:rPr lang="es" sz="1300">
                <a:latin typeface="DM Sans"/>
                <a:ea typeface="DM Sans"/>
                <a:cs typeface="DM Sans"/>
                <a:sym typeface="DM Sans"/>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12"/>
          <p:cNvSpPr txBox="1"/>
          <p:nvPr/>
        </p:nvSpPr>
        <p:spPr>
          <a:xfrm>
            <a:off x="428200" y="890600"/>
            <a:ext cx="8209200" cy="52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A continuación podemos cargar los archivos que queramos en el directorio </a:t>
            </a:r>
            <a:r>
              <a:rPr b="1" lang="es" sz="1350">
                <a:solidFill>
                  <a:schemeClr val="dk1"/>
                </a:solidFill>
                <a:highlight>
                  <a:srgbClr val="FFFFFF"/>
                </a:highlight>
                <a:latin typeface="DM Sans"/>
                <a:ea typeface="DM Sans"/>
                <a:cs typeface="DM Sans"/>
                <a:sym typeface="DM Sans"/>
              </a:rPr>
              <a:t>public</a:t>
            </a:r>
            <a:r>
              <a:rPr lang="es" sz="1350">
                <a:solidFill>
                  <a:schemeClr val="dk1"/>
                </a:solidFill>
                <a:highlight>
                  <a:srgbClr val="FFFFFF"/>
                </a:highlight>
                <a:latin typeface="DM Sans"/>
                <a:ea typeface="DM Sans"/>
                <a:cs typeface="DM Sans"/>
                <a:sym typeface="DM Sans"/>
              </a:rPr>
              <a:t>:</a:t>
            </a:r>
            <a:endParaRPr sz="1350">
              <a:latin typeface="DM Sans"/>
              <a:ea typeface="DM Sans"/>
              <a:cs typeface="DM Sans"/>
              <a:sym typeface="DM Sans"/>
            </a:endParaRPr>
          </a:p>
        </p:txBody>
      </p:sp>
      <p:sp>
        <p:nvSpPr>
          <p:cNvPr id="482" name="Google Shape;482;p112"/>
          <p:cNvSpPr txBox="1"/>
          <p:nvPr/>
        </p:nvSpPr>
        <p:spPr>
          <a:xfrm>
            <a:off x="459700" y="3062863"/>
            <a:ext cx="8209200" cy="52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s" sz="1350">
                <a:solidFill>
                  <a:schemeClr val="dk1"/>
                </a:solidFill>
                <a:highlight>
                  <a:srgbClr val="FFFFFF"/>
                </a:highlight>
                <a:latin typeface="DM Sans"/>
                <a:ea typeface="DM Sans"/>
                <a:cs typeface="DM Sans"/>
                <a:sym typeface="DM Sans"/>
              </a:rPr>
              <a:t>Nota: </a:t>
            </a:r>
            <a:r>
              <a:rPr i="1" lang="es" sz="1350">
                <a:solidFill>
                  <a:schemeClr val="dk1"/>
                </a:solidFill>
                <a:highlight>
                  <a:srgbClr val="FFFFFF"/>
                </a:highlight>
                <a:latin typeface="DM Sans"/>
                <a:ea typeface="DM Sans"/>
                <a:cs typeface="DM Sans"/>
                <a:sym typeface="DM Sans"/>
              </a:rPr>
              <a:t>Express busca los archivos relativos al directorio estático, por lo que el nombre del directorio estático no forma parte del URL.</a:t>
            </a:r>
            <a:endParaRPr i="1" sz="1350">
              <a:solidFill>
                <a:schemeClr val="dk1"/>
              </a:solidFill>
              <a:highlight>
                <a:srgbClr val="FFFFFF"/>
              </a:highlight>
              <a:latin typeface="DM Sans"/>
              <a:ea typeface="DM Sans"/>
              <a:cs typeface="DM Sans"/>
              <a:sym typeface="DM Sans"/>
            </a:endParaRPr>
          </a:p>
          <a:p>
            <a:pPr indent="0" lvl="0" marL="457200" rtl="0" algn="l">
              <a:lnSpc>
                <a:spcPct val="115000"/>
              </a:lnSpc>
              <a:spcBef>
                <a:spcPts val="0"/>
              </a:spcBef>
              <a:spcAft>
                <a:spcPts val="0"/>
              </a:spcAft>
              <a:buNone/>
            </a:pPr>
            <a:r>
              <a:t/>
            </a:r>
            <a:endParaRPr sz="2000">
              <a:latin typeface="DM Sans"/>
              <a:ea typeface="DM Sans"/>
              <a:cs typeface="DM Sans"/>
              <a:sym typeface="DM Sans"/>
            </a:endParaRPr>
          </a:p>
        </p:txBody>
      </p:sp>
      <p:sp>
        <p:nvSpPr>
          <p:cNvPr id="483" name="Google Shape;483;p112"/>
          <p:cNvSpPr txBox="1"/>
          <p:nvPr/>
        </p:nvSpPr>
        <p:spPr>
          <a:xfrm>
            <a:off x="459700" y="1416653"/>
            <a:ext cx="8500800" cy="14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highlight>
                  <a:srgbClr val="F7F7F7"/>
                </a:highlight>
                <a:latin typeface="DM Sans"/>
                <a:ea typeface="DM Sans"/>
                <a:cs typeface="DM Sans"/>
                <a:sym typeface="DM Sans"/>
              </a:rPr>
              <a:t>http</a:t>
            </a:r>
            <a:r>
              <a:rPr lang="es" sz="1600">
                <a:solidFill>
                  <a:srgbClr val="999999"/>
                </a:solidFill>
                <a:highlight>
                  <a:srgbClr val="F7F7F7"/>
                </a:highlight>
                <a:latin typeface="DM Sans"/>
                <a:ea typeface="DM Sans"/>
                <a:cs typeface="DM Sans"/>
                <a:sym typeface="DM Sans"/>
              </a:rPr>
              <a:t>:</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localhost</a:t>
            </a:r>
            <a:r>
              <a:rPr lang="es" sz="1600">
                <a:solidFill>
                  <a:srgbClr val="999999"/>
                </a:solidFill>
                <a:highlight>
                  <a:srgbClr val="F7F7F7"/>
                </a:highlight>
                <a:latin typeface="DM Sans"/>
                <a:ea typeface="DM Sans"/>
                <a:cs typeface="DM Sans"/>
                <a:sym typeface="DM Sans"/>
              </a:rPr>
              <a:t>:</a:t>
            </a:r>
            <a:r>
              <a:rPr lang="es" sz="1600">
                <a:solidFill>
                  <a:srgbClr val="990055"/>
                </a:solidFill>
                <a:highlight>
                  <a:srgbClr val="F7F7F7"/>
                </a:highlight>
                <a:latin typeface="DM Sans"/>
                <a:ea typeface="DM Sans"/>
                <a:cs typeface="DM Sans"/>
                <a:sym typeface="DM Sans"/>
              </a:rPr>
              <a:t>3000</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hello</a:t>
            </a:r>
            <a:r>
              <a:rPr lang="es" sz="1600">
                <a:solidFill>
                  <a:srgbClr val="99999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html</a:t>
            </a:r>
            <a:endParaRPr sz="1600">
              <a:solidFill>
                <a:schemeClr val="dk1"/>
              </a:solidFill>
              <a:highlight>
                <a:srgbClr val="F7F7F7"/>
              </a:highlight>
              <a:latin typeface="DM Sans"/>
              <a:ea typeface="DM Sans"/>
              <a:cs typeface="DM Sans"/>
              <a:sym typeface="DM Sans"/>
            </a:endParaRPr>
          </a:p>
          <a:p>
            <a:pPr indent="0" lvl="0" marL="0" rtl="0" algn="l">
              <a:spcBef>
                <a:spcPts val="0"/>
              </a:spcBef>
              <a:spcAft>
                <a:spcPts val="0"/>
              </a:spcAft>
              <a:buNone/>
            </a:pPr>
            <a:r>
              <a:rPr lang="es" sz="1600">
                <a:solidFill>
                  <a:schemeClr val="dk1"/>
                </a:solidFill>
                <a:highlight>
                  <a:srgbClr val="F7F7F7"/>
                </a:highlight>
                <a:latin typeface="DM Sans"/>
                <a:ea typeface="DM Sans"/>
                <a:cs typeface="DM Sans"/>
                <a:sym typeface="DM Sans"/>
              </a:rPr>
              <a:t>http</a:t>
            </a:r>
            <a:r>
              <a:rPr lang="es" sz="1600">
                <a:solidFill>
                  <a:srgbClr val="999999"/>
                </a:solidFill>
                <a:highlight>
                  <a:srgbClr val="F7F7F7"/>
                </a:highlight>
                <a:latin typeface="DM Sans"/>
                <a:ea typeface="DM Sans"/>
                <a:cs typeface="DM Sans"/>
                <a:sym typeface="DM Sans"/>
              </a:rPr>
              <a:t>:</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localhost</a:t>
            </a:r>
            <a:r>
              <a:rPr lang="es" sz="1600">
                <a:solidFill>
                  <a:srgbClr val="999999"/>
                </a:solidFill>
                <a:highlight>
                  <a:srgbClr val="F7F7F7"/>
                </a:highlight>
                <a:latin typeface="DM Sans"/>
                <a:ea typeface="DM Sans"/>
                <a:cs typeface="DM Sans"/>
                <a:sym typeface="DM Sans"/>
              </a:rPr>
              <a:t>:</a:t>
            </a:r>
            <a:r>
              <a:rPr lang="es" sz="1600">
                <a:solidFill>
                  <a:srgbClr val="990055"/>
                </a:solidFill>
                <a:highlight>
                  <a:srgbClr val="F7F7F7"/>
                </a:highlight>
                <a:latin typeface="DM Sans"/>
                <a:ea typeface="DM Sans"/>
                <a:cs typeface="DM Sans"/>
                <a:sym typeface="DM Sans"/>
              </a:rPr>
              <a:t>3000</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images</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kitten</a:t>
            </a:r>
            <a:r>
              <a:rPr lang="es" sz="1600">
                <a:solidFill>
                  <a:srgbClr val="99999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jpg</a:t>
            </a:r>
            <a:endParaRPr sz="1600">
              <a:solidFill>
                <a:schemeClr val="dk1"/>
              </a:solidFill>
              <a:highlight>
                <a:srgbClr val="F7F7F7"/>
              </a:highlight>
              <a:latin typeface="DM Sans"/>
              <a:ea typeface="DM Sans"/>
              <a:cs typeface="DM Sans"/>
              <a:sym typeface="DM Sans"/>
            </a:endParaRPr>
          </a:p>
          <a:p>
            <a:pPr indent="0" lvl="0" marL="0" rtl="0" algn="l">
              <a:spcBef>
                <a:spcPts val="0"/>
              </a:spcBef>
              <a:spcAft>
                <a:spcPts val="0"/>
              </a:spcAft>
              <a:buNone/>
            </a:pPr>
            <a:r>
              <a:rPr lang="es" sz="1600">
                <a:solidFill>
                  <a:schemeClr val="dk1"/>
                </a:solidFill>
                <a:highlight>
                  <a:srgbClr val="F7F7F7"/>
                </a:highlight>
                <a:latin typeface="DM Sans"/>
                <a:ea typeface="DM Sans"/>
                <a:cs typeface="DM Sans"/>
                <a:sym typeface="DM Sans"/>
              </a:rPr>
              <a:t>http</a:t>
            </a:r>
            <a:r>
              <a:rPr lang="es" sz="1600">
                <a:solidFill>
                  <a:srgbClr val="999999"/>
                </a:solidFill>
                <a:highlight>
                  <a:srgbClr val="F7F7F7"/>
                </a:highlight>
                <a:latin typeface="DM Sans"/>
                <a:ea typeface="DM Sans"/>
                <a:cs typeface="DM Sans"/>
                <a:sym typeface="DM Sans"/>
              </a:rPr>
              <a:t>:</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localhost</a:t>
            </a:r>
            <a:r>
              <a:rPr lang="es" sz="1600">
                <a:solidFill>
                  <a:srgbClr val="999999"/>
                </a:solidFill>
                <a:highlight>
                  <a:srgbClr val="F7F7F7"/>
                </a:highlight>
                <a:latin typeface="DM Sans"/>
                <a:ea typeface="DM Sans"/>
                <a:cs typeface="DM Sans"/>
                <a:sym typeface="DM Sans"/>
              </a:rPr>
              <a:t>:</a:t>
            </a:r>
            <a:r>
              <a:rPr lang="es" sz="1600">
                <a:solidFill>
                  <a:srgbClr val="990055"/>
                </a:solidFill>
                <a:highlight>
                  <a:srgbClr val="F7F7F7"/>
                </a:highlight>
                <a:latin typeface="DM Sans"/>
                <a:ea typeface="DM Sans"/>
                <a:cs typeface="DM Sans"/>
                <a:sym typeface="DM Sans"/>
              </a:rPr>
              <a:t>3000</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css</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style</a:t>
            </a:r>
            <a:r>
              <a:rPr lang="es" sz="1600">
                <a:solidFill>
                  <a:srgbClr val="99999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css</a:t>
            </a:r>
            <a:endParaRPr sz="1600">
              <a:solidFill>
                <a:schemeClr val="dk1"/>
              </a:solidFill>
              <a:highlight>
                <a:srgbClr val="F7F7F7"/>
              </a:highlight>
              <a:latin typeface="DM Sans"/>
              <a:ea typeface="DM Sans"/>
              <a:cs typeface="DM Sans"/>
              <a:sym typeface="DM Sans"/>
            </a:endParaRPr>
          </a:p>
          <a:p>
            <a:pPr indent="0" lvl="0" marL="0" rtl="0" algn="l">
              <a:spcBef>
                <a:spcPts val="0"/>
              </a:spcBef>
              <a:spcAft>
                <a:spcPts val="0"/>
              </a:spcAft>
              <a:buNone/>
            </a:pPr>
            <a:r>
              <a:rPr lang="es" sz="1600">
                <a:solidFill>
                  <a:schemeClr val="dk1"/>
                </a:solidFill>
                <a:highlight>
                  <a:srgbClr val="F7F7F7"/>
                </a:highlight>
                <a:latin typeface="DM Sans"/>
                <a:ea typeface="DM Sans"/>
                <a:cs typeface="DM Sans"/>
                <a:sym typeface="DM Sans"/>
              </a:rPr>
              <a:t>http</a:t>
            </a:r>
            <a:r>
              <a:rPr lang="es" sz="1600">
                <a:solidFill>
                  <a:srgbClr val="999999"/>
                </a:solidFill>
                <a:highlight>
                  <a:srgbClr val="F7F7F7"/>
                </a:highlight>
                <a:latin typeface="DM Sans"/>
                <a:ea typeface="DM Sans"/>
                <a:cs typeface="DM Sans"/>
                <a:sym typeface="DM Sans"/>
              </a:rPr>
              <a:t>:</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localhost</a:t>
            </a:r>
            <a:r>
              <a:rPr lang="es" sz="1600">
                <a:solidFill>
                  <a:srgbClr val="999999"/>
                </a:solidFill>
                <a:highlight>
                  <a:srgbClr val="F7F7F7"/>
                </a:highlight>
                <a:latin typeface="DM Sans"/>
                <a:ea typeface="DM Sans"/>
                <a:cs typeface="DM Sans"/>
                <a:sym typeface="DM Sans"/>
              </a:rPr>
              <a:t>:</a:t>
            </a:r>
            <a:r>
              <a:rPr lang="es" sz="1600">
                <a:solidFill>
                  <a:srgbClr val="990055"/>
                </a:solidFill>
                <a:highlight>
                  <a:srgbClr val="F7F7F7"/>
                </a:highlight>
                <a:latin typeface="DM Sans"/>
                <a:ea typeface="DM Sans"/>
                <a:cs typeface="DM Sans"/>
                <a:sym typeface="DM Sans"/>
              </a:rPr>
              <a:t>3000</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js</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app</a:t>
            </a:r>
            <a:r>
              <a:rPr lang="es" sz="1600">
                <a:solidFill>
                  <a:srgbClr val="99999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js</a:t>
            </a:r>
            <a:endParaRPr sz="1600">
              <a:solidFill>
                <a:schemeClr val="dk1"/>
              </a:solidFill>
              <a:highlight>
                <a:srgbClr val="F7F7F7"/>
              </a:highlight>
              <a:latin typeface="DM Sans"/>
              <a:ea typeface="DM Sans"/>
              <a:cs typeface="DM Sans"/>
              <a:sym typeface="DM Sans"/>
            </a:endParaRPr>
          </a:p>
          <a:p>
            <a:pPr indent="0" lvl="0" marL="0" rtl="0" algn="l">
              <a:spcBef>
                <a:spcPts val="0"/>
              </a:spcBef>
              <a:spcAft>
                <a:spcPts val="0"/>
              </a:spcAft>
              <a:buNone/>
            </a:pPr>
            <a:r>
              <a:rPr lang="es" sz="1600">
                <a:solidFill>
                  <a:schemeClr val="dk1"/>
                </a:solidFill>
                <a:highlight>
                  <a:srgbClr val="F7F7F7"/>
                </a:highlight>
                <a:latin typeface="DM Sans"/>
                <a:ea typeface="DM Sans"/>
                <a:cs typeface="DM Sans"/>
                <a:sym typeface="DM Sans"/>
              </a:rPr>
              <a:t>http</a:t>
            </a:r>
            <a:r>
              <a:rPr lang="es" sz="1600">
                <a:solidFill>
                  <a:srgbClr val="999999"/>
                </a:solidFill>
                <a:highlight>
                  <a:srgbClr val="F7F7F7"/>
                </a:highlight>
                <a:latin typeface="DM Sans"/>
                <a:ea typeface="DM Sans"/>
                <a:cs typeface="DM Sans"/>
                <a:sym typeface="DM Sans"/>
              </a:rPr>
              <a:t>:</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localhost</a:t>
            </a:r>
            <a:r>
              <a:rPr lang="es" sz="1600">
                <a:solidFill>
                  <a:srgbClr val="999999"/>
                </a:solidFill>
                <a:highlight>
                  <a:srgbClr val="F7F7F7"/>
                </a:highlight>
                <a:latin typeface="DM Sans"/>
                <a:ea typeface="DM Sans"/>
                <a:cs typeface="DM Sans"/>
                <a:sym typeface="DM Sans"/>
              </a:rPr>
              <a:t>:</a:t>
            </a:r>
            <a:r>
              <a:rPr lang="es" sz="1600">
                <a:solidFill>
                  <a:srgbClr val="990055"/>
                </a:solidFill>
                <a:highlight>
                  <a:srgbClr val="F7F7F7"/>
                </a:highlight>
                <a:latin typeface="DM Sans"/>
                <a:ea typeface="DM Sans"/>
                <a:cs typeface="DM Sans"/>
                <a:sym typeface="DM Sans"/>
              </a:rPr>
              <a:t>3000</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images</a:t>
            </a:r>
            <a:r>
              <a:rPr lang="es" sz="1600">
                <a:solidFill>
                  <a:srgbClr val="A67F5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bg</a:t>
            </a:r>
            <a:r>
              <a:rPr lang="es" sz="1600">
                <a:solidFill>
                  <a:srgbClr val="999999"/>
                </a:solidFill>
                <a:highlight>
                  <a:srgbClr val="F7F7F7"/>
                </a:highlight>
                <a:latin typeface="DM Sans"/>
                <a:ea typeface="DM Sans"/>
                <a:cs typeface="DM Sans"/>
                <a:sym typeface="DM Sans"/>
              </a:rPr>
              <a:t>.</a:t>
            </a:r>
            <a:r>
              <a:rPr lang="es" sz="1600">
                <a:solidFill>
                  <a:schemeClr val="dk1"/>
                </a:solidFill>
                <a:highlight>
                  <a:srgbClr val="F7F7F7"/>
                </a:highlight>
                <a:latin typeface="DM Sans"/>
                <a:ea typeface="DM Sans"/>
                <a:cs typeface="DM Sans"/>
                <a:sym typeface="DM Sans"/>
              </a:rPr>
              <a:t>png</a:t>
            </a:r>
            <a:endParaRPr sz="16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113"/>
          <p:cNvSpPr txBox="1"/>
          <p:nvPr/>
        </p:nvSpPr>
        <p:spPr>
          <a:xfrm>
            <a:off x="525825" y="2096250"/>
            <a:ext cx="7817700" cy="89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Para crear un </a:t>
            </a:r>
            <a:r>
              <a:rPr b="1" lang="es" sz="1350">
                <a:solidFill>
                  <a:schemeClr val="dk1"/>
                </a:solidFill>
                <a:highlight>
                  <a:srgbClr val="FFFFFF"/>
                </a:highlight>
                <a:latin typeface="DM Sans"/>
                <a:ea typeface="DM Sans"/>
                <a:cs typeface="DM Sans"/>
                <a:sym typeface="DM Sans"/>
              </a:rPr>
              <a:t>prefijo virtual</a:t>
            </a:r>
            <a:r>
              <a:rPr lang="es" sz="1350">
                <a:solidFill>
                  <a:schemeClr val="dk1"/>
                </a:solidFill>
                <a:highlight>
                  <a:srgbClr val="FFFFFF"/>
                </a:highlight>
                <a:latin typeface="DM Sans"/>
                <a:ea typeface="DM Sans"/>
                <a:cs typeface="DM Sans"/>
                <a:sym typeface="DM Sans"/>
              </a:rPr>
              <a:t> (donde el path de acceso no existe realmente en el sistema de archivos) para los archivos servidos por express.static, debemos </a:t>
            </a:r>
            <a:r>
              <a:rPr b="1" lang="es" sz="1350">
                <a:solidFill>
                  <a:schemeClr val="dk1"/>
                </a:solidFill>
                <a:highlight>
                  <a:srgbClr val="FFFFFF"/>
                </a:highlight>
                <a:latin typeface="DM Sans"/>
                <a:ea typeface="DM Sans"/>
                <a:cs typeface="DM Sans"/>
                <a:sym typeface="DM Sans"/>
              </a:rPr>
              <a:t>especificar un path de acceso de montaje </a:t>
            </a:r>
            <a:r>
              <a:rPr lang="es" sz="1350">
                <a:solidFill>
                  <a:schemeClr val="dk1"/>
                </a:solidFill>
                <a:highlight>
                  <a:srgbClr val="FFFFFF"/>
                </a:highlight>
                <a:latin typeface="DM Sans"/>
                <a:ea typeface="DM Sans"/>
                <a:cs typeface="DM Sans"/>
                <a:sym typeface="DM Sans"/>
              </a:rPr>
              <a:t>para el directorio estático:</a:t>
            </a:r>
            <a:endParaRPr sz="1350">
              <a:latin typeface="DM Sans"/>
              <a:ea typeface="DM Sans"/>
              <a:cs typeface="DM Sans"/>
              <a:sym typeface="DM Sans"/>
            </a:endParaRPr>
          </a:p>
        </p:txBody>
      </p:sp>
      <p:sp>
        <p:nvSpPr>
          <p:cNvPr id="489" name="Google Shape;489;p113"/>
          <p:cNvSpPr txBox="1"/>
          <p:nvPr/>
        </p:nvSpPr>
        <p:spPr>
          <a:xfrm>
            <a:off x="525825" y="1211850"/>
            <a:ext cx="56661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DM Sans"/>
                <a:ea typeface="DM Sans"/>
                <a:cs typeface="DM Sans"/>
                <a:sym typeface="DM Sans"/>
              </a:rPr>
              <a:t>Prefijo virtual</a:t>
            </a:r>
            <a:endParaRPr b="1" sz="4000">
              <a:latin typeface="DM Sans"/>
              <a:ea typeface="DM Sans"/>
              <a:cs typeface="DM Sans"/>
              <a:sym typeface="DM Sans"/>
            </a:endParaRPr>
          </a:p>
        </p:txBody>
      </p:sp>
      <p:sp>
        <p:nvSpPr>
          <p:cNvPr id="490" name="Google Shape;490;p113"/>
          <p:cNvSpPr txBox="1"/>
          <p:nvPr/>
        </p:nvSpPr>
        <p:spPr>
          <a:xfrm>
            <a:off x="1225650" y="3351900"/>
            <a:ext cx="6692700" cy="617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00">
                <a:solidFill>
                  <a:srgbClr val="9CDCFE"/>
                </a:solidFill>
                <a:highlight>
                  <a:srgbClr val="1E1E1E"/>
                </a:highlight>
                <a:latin typeface="Courier New"/>
                <a:ea typeface="Courier New"/>
                <a:cs typeface="Courier New"/>
                <a:sym typeface="Courier New"/>
              </a:rPr>
              <a:t>app</a:t>
            </a:r>
            <a:r>
              <a:rPr lang="es" sz="1700">
                <a:solidFill>
                  <a:srgbClr val="D4D4D4"/>
                </a:solidFill>
                <a:highlight>
                  <a:srgbClr val="1E1E1E"/>
                </a:highlight>
                <a:latin typeface="Courier New"/>
                <a:ea typeface="Courier New"/>
                <a:cs typeface="Courier New"/>
                <a:sym typeface="Courier New"/>
              </a:rPr>
              <a:t>.</a:t>
            </a:r>
            <a:r>
              <a:rPr lang="es" sz="1700">
                <a:solidFill>
                  <a:srgbClr val="DCDCAA"/>
                </a:solidFill>
                <a:highlight>
                  <a:srgbClr val="1E1E1E"/>
                </a:highlight>
                <a:latin typeface="Courier New"/>
                <a:ea typeface="Courier New"/>
                <a:cs typeface="Courier New"/>
                <a:sym typeface="Courier New"/>
              </a:rPr>
              <a:t>use</a:t>
            </a:r>
            <a:r>
              <a:rPr lang="es" sz="1700">
                <a:solidFill>
                  <a:srgbClr val="D4D4D4"/>
                </a:solidFill>
                <a:highlight>
                  <a:srgbClr val="1E1E1E"/>
                </a:highlight>
                <a:latin typeface="Courier New"/>
                <a:ea typeface="Courier New"/>
                <a:cs typeface="Courier New"/>
                <a:sym typeface="Courier New"/>
              </a:rPr>
              <a:t>(</a:t>
            </a:r>
            <a:r>
              <a:rPr lang="es" sz="1700">
                <a:solidFill>
                  <a:srgbClr val="CE9178"/>
                </a:solidFill>
                <a:highlight>
                  <a:srgbClr val="1E1E1E"/>
                </a:highlight>
                <a:latin typeface="Courier New"/>
                <a:ea typeface="Courier New"/>
                <a:cs typeface="Courier New"/>
                <a:sym typeface="Courier New"/>
              </a:rPr>
              <a:t>'/static'</a:t>
            </a:r>
            <a:r>
              <a:rPr lang="es" sz="1700">
                <a:solidFill>
                  <a:srgbClr val="D4D4D4"/>
                </a:solidFill>
                <a:highlight>
                  <a:srgbClr val="1E1E1E"/>
                </a:highlight>
                <a:latin typeface="Courier New"/>
                <a:ea typeface="Courier New"/>
                <a:cs typeface="Courier New"/>
                <a:sym typeface="Courier New"/>
              </a:rPr>
              <a:t>, </a:t>
            </a:r>
            <a:r>
              <a:rPr lang="es" sz="1700">
                <a:solidFill>
                  <a:srgbClr val="9CDCFE"/>
                </a:solidFill>
                <a:highlight>
                  <a:srgbClr val="1E1E1E"/>
                </a:highlight>
                <a:latin typeface="Courier New"/>
                <a:ea typeface="Courier New"/>
                <a:cs typeface="Courier New"/>
                <a:sym typeface="Courier New"/>
              </a:rPr>
              <a:t>express</a:t>
            </a:r>
            <a:r>
              <a:rPr lang="es" sz="1700">
                <a:solidFill>
                  <a:srgbClr val="D4D4D4"/>
                </a:solidFill>
                <a:highlight>
                  <a:srgbClr val="1E1E1E"/>
                </a:highlight>
                <a:latin typeface="Courier New"/>
                <a:ea typeface="Courier New"/>
                <a:cs typeface="Courier New"/>
                <a:sym typeface="Courier New"/>
              </a:rPr>
              <a:t>.</a:t>
            </a:r>
            <a:r>
              <a:rPr lang="es" sz="1700">
                <a:solidFill>
                  <a:srgbClr val="DCDCAA"/>
                </a:solidFill>
                <a:highlight>
                  <a:srgbClr val="1E1E1E"/>
                </a:highlight>
                <a:latin typeface="Courier New"/>
                <a:ea typeface="Courier New"/>
                <a:cs typeface="Courier New"/>
                <a:sym typeface="Courier New"/>
              </a:rPr>
              <a:t>static</a:t>
            </a:r>
            <a:r>
              <a:rPr lang="es" sz="1700">
                <a:solidFill>
                  <a:srgbClr val="D4D4D4"/>
                </a:solidFill>
                <a:highlight>
                  <a:srgbClr val="1E1E1E"/>
                </a:highlight>
                <a:latin typeface="Courier New"/>
                <a:ea typeface="Courier New"/>
                <a:cs typeface="Courier New"/>
                <a:sym typeface="Courier New"/>
              </a:rPr>
              <a:t>(</a:t>
            </a:r>
            <a:r>
              <a:rPr lang="es" sz="1700">
                <a:solidFill>
                  <a:srgbClr val="CE9178"/>
                </a:solidFill>
                <a:highlight>
                  <a:srgbClr val="1E1E1E"/>
                </a:highlight>
                <a:latin typeface="Courier New"/>
                <a:ea typeface="Courier New"/>
                <a:cs typeface="Courier New"/>
                <a:sym typeface="Courier New"/>
              </a:rPr>
              <a:t>'public'</a:t>
            </a:r>
            <a:r>
              <a:rPr lang="es" sz="1700">
                <a:solidFill>
                  <a:srgbClr val="D4D4D4"/>
                </a:solidFill>
                <a:highlight>
                  <a:srgbClr val="1E1E1E"/>
                </a:highlight>
                <a:latin typeface="Courier New"/>
                <a:ea typeface="Courier New"/>
                <a:cs typeface="Courier New"/>
                <a:sym typeface="Courier New"/>
              </a:rPr>
              <a:t>))</a:t>
            </a:r>
            <a:endParaRPr sz="1700">
              <a:solidFill>
                <a:srgbClr val="999999"/>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9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Router y Multer</a:t>
            </a:r>
            <a:endParaRPr b="1" i="0" sz="4000" u="none" cap="none" strike="noStrike">
              <a:solidFill>
                <a:srgbClr val="EAFF6A"/>
              </a:solidFill>
              <a:latin typeface="DM Sans"/>
              <a:ea typeface="DM Sans"/>
              <a:cs typeface="DM Sans"/>
              <a:sym typeface="DM Sans"/>
            </a:endParaRPr>
          </a:p>
        </p:txBody>
      </p:sp>
      <p:sp>
        <p:nvSpPr>
          <p:cNvPr id="310" name="Google Shape;310;p9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8. </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14"/>
          <p:cNvSpPr txBox="1"/>
          <p:nvPr/>
        </p:nvSpPr>
        <p:spPr>
          <a:xfrm>
            <a:off x="586950" y="1279475"/>
            <a:ext cx="7817700" cy="35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Así podemos cargar los archivos que hay en el directorio </a:t>
            </a:r>
            <a:r>
              <a:rPr b="1" lang="es" sz="1350">
                <a:solidFill>
                  <a:schemeClr val="dk1"/>
                </a:solidFill>
                <a:highlight>
                  <a:srgbClr val="FFFFFF"/>
                </a:highlight>
                <a:latin typeface="DM Sans"/>
                <a:ea typeface="DM Sans"/>
                <a:cs typeface="DM Sans"/>
                <a:sym typeface="DM Sans"/>
              </a:rPr>
              <a:t>public </a:t>
            </a:r>
            <a:r>
              <a:rPr lang="es" sz="1350">
                <a:solidFill>
                  <a:schemeClr val="dk1"/>
                </a:solidFill>
                <a:highlight>
                  <a:srgbClr val="FFFFFF"/>
                </a:highlight>
                <a:latin typeface="DM Sans"/>
                <a:ea typeface="DM Sans"/>
                <a:cs typeface="DM Sans"/>
                <a:sym typeface="DM Sans"/>
              </a:rPr>
              <a:t>desde el prefijo </a:t>
            </a:r>
            <a:r>
              <a:rPr b="1" lang="es" sz="1350">
                <a:solidFill>
                  <a:schemeClr val="dk1"/>
                </a:solidFill>
                <a:highlight>
                  <a:srgbClr val="FFFFFF"/>
                </a:highlight>
                <a:latin typeface="DM Sans"/>
                <a:ea typeface="DM Sans"/>
                <a:cs typeface="DM Sans"/>
                <a:sym typeface="DM Sans"/>
              </a:rPr>
              <a:t>/static.</a:t>
            </a:r>
            <a:endParaRPr b="1" sz="1350">
              <a:solidFill>
                <a:schemeClr val="dk1"/>
              </a:solidFill>
              <a:highlight>
                <a:srgbClr val="FFFFFF"/>
              </a:highlight>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
        <p:nvSpPr>
          <p:cNvPr id="496" name="Google Shape;496;p114"/>
          <p:cNvSpPr txBox="1"/>
          <p:nvPr/>
        </p:nvSpPr>
        <p:spPr>
          <a:xfrm>
            <a:off x="725175" y="1907000"/>
            <a:ext cx="6405900" cy="17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dk1"/>
                </a:solidFill>
                <a:highlight>
                  <a:srgbClr val="F7F7F7"/>
                </a:highlight>
                <a:latin typeface="Courier New"/>
                <a:ea typeface="Courier New"/>
                <a:cs typeface="Courier New"/>
                <a:sym typeface="Courier New"/>
              </a:rPr>
              <a:t>http</a:t>
            </a:r>
            <a:r>
              <a:rPr lang="es" sz="1600">
                <a:solidFill>
                  <a:srgbClr val="999999"/>
                </a:solidFill>
                <a:highlight>
                  <a:srgbClr val="F7F7F7"/>
                </a:highlight>
                <a:latin typeface="Courier New"/>
                <a:ea typeface="Courier New"/>
                <a:cs typeface="Courier New"/>
                <a:sym typeface="Courier New"/>
              </a:rPr>
              <a:t>:</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localhost</a:t>
            </a:r>
            <a:r>
              <a:rPr lang="es" sz="1600">
                <a:solidFill>
                  <a:srgbClr val="999999"/>
                </a:solidFill>
                <a:highlight>
                  <a:srgbClr val="F7F7F7"/>
                </a:highlight>
                <a:latin typeface="Courier New"/>
                <a:ea typeface="Courier New"/>
                <a:cs typeface="Courier New"/>
                <a:sym typeface="Courier New"/>
              </a:rPr>
              <a:t>:</a:t>
            </a:r>
            <a:r>
              <a:rPr lang="es" sz="1600">
                <a:solidFill>
                  <a:srgbClr val="990055"/>
                </a:solidFill>
                <a:highlight>
                  <a:srgbClr val="F7F7F7"/>
                </a:highlight>
                <a:latin typeface="Courier New"/>
                <a:ea typeface="Courier New"/>
                <a:cs typeface="Courier New"/>
                <a:sym typeface="Courier New"/>
              </a:rPr>
              <a:t>3000</a:t>
            </a:r>
            <a:r>
              <a:rPr lang="es" sz="1600">
                <a:solidFill>
                  <a:srgbClr val="A67F59"/>
                </a:solidFill>
                <a:highlight>
                  <a:srgbClr val="F7F7F7"/>
                </a:highlight>
                <a:latin typeface="Courier New"/>
                <a:ea typeface="Courier New"/>
                <a:cs typeface="Courier New"/>
                <a:sym typeface="Courier New"/>
              </a:rPr>
              <a:t>/</a:t>
            </a:r>
            <a:r>
              <a:rPr lang="es" sz="1600">
                <a:solidFill>
                  <a:srgbClr val="0077AA"/>
                </a:solidFill>
                <a:highlight>
                  <a:srgbClr val="F7F7F7"/>
                </a:highlight>
                <a:latin typeface="Courier New"/>
                <a:ea typeface="Courier New"/>
                <a:cs typeface="Courier New"/>
                <a:sym typeface="Courier New"/>
              </a:rPr>
              <a:t>static</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hello</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html</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600">
                <a:solidFill>
                  <a:schemeClr val="dk1"/>
                </a:solidFill>
                <a:highlight>
                  <a:srgbClr val="F7F7F7"/>
                </a:highlight>
                <a:latin typeface="Courier New"/>
                <a:ea typeface="Courier New"/>
                <a:cs typeface="Courier New"/>
                <a:sym typeface="Courier New"/>
              </a:rPr>
              <a:t>http</a:t>
            </a:r>
            <a:r>
              <a:rPr lang="es" sz="1600">
                <a:solidFill>
                  <a:srgbClr val="999999"/>
                </a:solidFill>
                <a:highlight>
                  <a:srgbClr val="F7F7F7"/>
                </a:highlight>
                <a:latin typeface="Courier New"/>
                <a:ea typeface="Courier New"/>
                <a:cs typeface="Courier New"/>
                <a:sym typeface="Courier New"/>
              </a:rPr>
              <a:t>:</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localhost</a:t>
            </a:r>
            <a:r>
              <a:rPr lang="es" sz="1600">
                <a:solidFill>
                  <a:srgbClr val="999999"/>
                </a:solidFill>
                <a:highlight>
                  <a:srgbClr val="F7F7F7"/>
                </a:highlight>
                <a:latin typeface="Courier New"/>
                <a:ea typeface="Courier New"/>
                <a:cs typeface="Courier New"/>
                <a:sym typeface="Courier New"/>
              </a:rPr>
              <a:t>:</a:t>
            </a:r>
            <a:r>
              <a:rPr lang="es" sz="1600">
                <a:solidFill>
                  <a:srgbClr val="990055"/>
                </a:solidFill>
                <a:highlight>
                  <a:srgbClr val="F7F7F7"/>
                </a:highlight>
                <a:latin typeface="Courier New"/>
                <a:ea typeface="Courier New"/>
                <a:cs typeface="Courier New"/>
                <a:sym typeface="Courier New"/>
              </a:rPr>
              <a:t>3000</a:t>
            </a:r>
            <a:r>
              <a:rPr lang="es" sz="1600">
                <a:solidFill>
                  <a:srgbClr val="A67F59"/>
                </a:solidFill>
                <a:highlight>
                  <a:srgbClr val="F7F7F7"/>
                </a:highlight>
                <a:latin typeface="Courier New"/>
                <a:ea typeface="Courier New"/>
                <a:cs typeface="Courier New"/>
                <a:sym typeface="Courier New"/>
              </a:rPr>
              <a:t>/</a:t>
            </a:r>
            <a:r>
              <a:rPr lang="es" sz="1600">
                <a:solidFill>
                  <a:srgbClr val="0077AA"/>
                </a:solidFill>
                <a:highlight>
                  <a:srgbClr val="F7F7F7"/>
                </a:highlight>
                <a:latin typeface="Courier New"/>
                <a:ea typeface="Courier New"/>
                <a:cs typeface="Courier New"/>
                <a:sym typeface="Courier New"/>
              </a:rPr>
              <a:t>static</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images</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kitten</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jpg</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600">
                <a:solidFill>
                  <a:schemeClr val="dk1"/>
                </a:solidFill>
                <a:highlight>
                  <a:srgbClr val="F7F7F7"/>
                </a:highlight>
                <a:latin typeface="Courier New"/>
                <a:ea typeface="Courier New"/>
                <a:cs typeface="Courier New"/>
                <a:sym typeface="Courier New"/>
              </a:rPr>
              <a:t>http</a:t>
            </a:r>
            <a:r>
              <a:rPr lang="es" sz="1600">
                <a:solidFill>
                  <a:srgbClr val="999999"/>
                </a:solidFill>
                <a:highlight>
                  <a:srgbClr val="F7F7F7"/>
                </a:highlight>
                <a:latin typeface="Courier New"/>
                <a:ea typeface="Courier New"/>
                <a:cs typeface="Courier New"/>
                <a:sym typeface="Courier New"/>
              </a:rPr>
              <a:t>:</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localhost</a:t>
            </a:r>
            <a:r>
              <a:rPr lang="es" sz="1600">
                <a:solidFill>
                  <a:srgbClr val="999999"/>
                </a:solidFill>
                <a:highlight>
                  <a:srgbClr val="F7F7F7"/>
                </a:highlight>
                <a:latin typeface="Courier New"/>
                <a:ea typeface="Courier New"/>
                <a:cs typeface="Courier New"/>
                <a:sym typeface="Courier New"/>
              </a:rPr>
              <a:t>:</a:t>
            </a:r>
            <a:r>
              <a:rPr lang="es" sz="1600">
                <a:solidFill>
                  <a:srgbClr val="990055"/>
                </a:solidFill>
                <a:highlight>
                  <a:srgbClr val="F7F7F7"/>
                </a:highlight>
                <a:latin typeface="Courier New"/>
                <a:ea typeface="Courier New"/>
                <a:cs typeface="Courier New"/>
                <a:sym typeface="Courier New"/>
              </a:rPr>
              <a:t>3000</a:t>
            </a:r>
            <a:r>
              <a:rPr lang="es" sz="1600">
                <a:solidFill>
                  <a:srgbClr val="A67F59"/>
                </a:solidFill>
                <a:highlight>
                  <a:srgbClr val="F7F7F7"/>
                </a:highlight>
                <a:latin typeface="Courier New"/>
                <a:ea typeface="Courier New"/>
                <a:cs typeface="Courier New"/>
                <a:sym typeface="Courier New"/>
              </a:rPr>
              <a:t>/</a:t>
            </a:r>
            <a:r>
              <a:rPr lang="es" sz="1600">
                <a:solidFill>
                  <a:srgbClr val="0077AA"/>
                </a:solidFill>
                <a:highlight>
                  <a:srgbClr val="F7F7F7"/>
                </a:highlight>
                <a:latin typeface="Courier New"/>
                <a:ea typeface="Courier New"/>
                <a:cs typeface="Courier New"/>
                <a:sym typeface="Courier New"/>
              </a:rPr>
              <a:t>static</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css</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style</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css</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600">
                <a:solidFill>
                  <a:schemeClr val="dk1"/>
                </a:solidFill>
                <a:highlight>
                  <a:srgbClr val="F7F7F7"/>
                </a:highlight>
                <a:latin typeface="Courier New"/>
                <a:ea typeface="Courier New"/>
                <a:cs typeface="Courier New"/>
                <a:sym typeface="Courier New"/>
              </a:rPr>
              <a:t>http</a:t>
            </a:r>
            <a:r>
              <a:rPr lang="es" sz="1600">
                <a:solidFill>
                  <a:srgbClr val="999999"/>
                </a:solidFill>
                <a:highlight>
                  <a:srgbClr val="F7F7F7"/>
                </a:highlight>
                <a:latin typeface="Courier New"/>
                <a:ea typeface="Courier New"/>
                <a:cs typeface="Courier New"/>
                <a:sym typeface="Courier New"/>
              </a:rPr>
              <a:t>:</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localhost</a:t>
            </a:r>
            <a:r>
              <a:rPr lang="es" sz="1600">
                <a:solidFill>
                  <a:srgbClr val="999999"/>
                </a:solidFill>
                <a:highlight>
                  <a:srgbClr val="F7F7F7"/>
                </a:highlight>
                <a:latin typeface="Courier New"/>
                <a:ea typeface="Courier New"/>
                <a:cs typeface="Courier New"/>
                <a:sym typeface="Courier New"/>
              </a:rPr>
              <a:t>:</a:t>
            </a:r>
            <a:r>
              <a:rPr lang="es" sz="1600">
                <a:solidFill>
                  <a:srgbClr val="990055"/>
                </a:solidFill>
                <a:highlight>
                  <a:srgbClr val="F7F7F7"/>
                </a:highlight>
                <a:latin typeface="Courier New"/>
                <a:ea typeface="Courier New"/>
                <a:cs typeface="Courier New"/>
                <a:sym typeface="Courier New"/>
              </a:rPr>
              <a:t>3000</a:t>
            </a:r>
            <a:r>
              <a:rPr lang="es" sz="1600">
                <a:solidFill>
                  <a:srgbClr val="A67F59"/>
                </a:solidFill>
                <a:highlight>
                  <a:srgbClr val="F7F7F7"/>
                </a:highlight>
                <a:latin typeface="Courier New"/>
                <a:ea typeface="Courier New"/>
                <a:cs typeface="Courier New"/>
                <a:sym typeface="Courier New"/>
              </a:rPr>
              <a:t>/</a:t>
            </a:r>
            <a:r>
              <a:rPr lang="es" sz="1600">
                <a:solidFill>
                  <a:srgbClr val="0077AA"/>
                </a:solidFill>
                <a:highlight>
                  <a:srgbClr val="F7F7F7"/>
                </a:highlight>
                <a:latin typeface="Courier New"/>
                <a:ea typeface="Courier New"/>
                <a:cs typeface="Courier New"/>
                <a:sym typeface="Courier New"/>
              </a:rPr>
              <a:t>static</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js</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app</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js</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600">
                <a:solidFill>
                  <a:schemeClr val="dk1"/>
                </a:solidFill>
                <a:highlight>
                  <a:srgbClr val="F7F7F7"/>
                </a:highlight>
                <a:latin typeface="Courier New"/>
                <a:ea typeface="Courier New"/>
                <a:cs typeface="Courier New"/>
                <a:sym typeface="Courier New"/>
              </a:rPr>
              <a:t>http</a:t>
            </a:r>
            <a:r>
              <a:rPr lang="es" sz="1600">
                <a:solidFill>
                  <a:srgbClr val="999999"/>
                </a:solidFill>
                <a:highlight>
                  <a:srgbClr val="F7F7F7"/>
                </a:highlight>
                <a:latin typeface="Courier New"/>
                <a:ea typeface="Courier New"/>
                <a:cs typeface="Courier New"/>
                <a:sym typeface="Courier New"/>
              </a:rPr>
              <a:t>:</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localhost</a:t>
            </a:r>
            <a:r>
              <a:rPr lang="es" sz="1600">
                <a:solidFill>
                  <a:srgbClr val="999999"/>
                </a:solidFill>
                <a:highlight>
                  <a:srgbClr val="F7F7F7"/>
                </a:highlight>
                <a:latin typeface="Courier New"/>
                <a:ea typeface="Courier New"/>
                <a:cs typeface="Courier New"/>
                <a:sym typeface="Courier New"/>
              </a:rPr>
              <a:t>:</a:t>
            </a:r>
            <a:r>
              <a:rPr lang="es" sz="1600">
                <a:solidFill>
                  <a:srgbClr val="990055"/>
                </a:solidFill>
                <a:highlight>
                  <a:srgbClr val="F7F7F7"/>
                </a:highlight>
                <a:latin typeface="Courier New"/>
                <a:ea typeface="Courier New"/>
                <a:cs typeface="Courier New"/>
                <a:sym typeface="Courier New"/>
              </a:rPr>
              <a:t>3000</a:t>
            </a:r>
            <a:r>
              <a:rPr lang="es" sz="1600">
                <a:solidFill>
                  <a:srgbClr val="A67F59"/>
                </a:solidFill>
                <a:highlight>
                  <a:srgbClr val="F7F7F7"/>
                </a:highlight>
                <a:latin typeface="Courier New"/>
                <a:ea typeface="Courier New"/>
                <a:cs typeface="Courier New"/>
                <a:sym typeface="Courier New"/>
              </a:rPr>
              <a:t>/</a:t>
            </a:r>
            <a:r>
              <a:rPr lang="es" sz="1600">
                <a:solidFill>
                  <a:srgbClr val="0077AA"/>
                </a:solidFill>
                <a:highlight>
                  <a:srgbClr val="F7F7F7"/>
                </a:highlight>
                <a:latin typeface="Courier New"/>
                <a:ea typeface="Courier New"/>
                <a:cs typeface="Courier New"/>
                <a:sym typeface="Courier New"/>
              </a:rPr>
              <a:t>static</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images</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bg</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png</a:t>
            </a:r>
            <a:endParaRPr sz="160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15"/>
          <p:cNvSpPr txBox="1"/>
          <p:nvPr/>
        </p:nvSpPr>
        <p:spPr>
          <a:xfrm>
            <a:off x="533450" y="1866300"/>
            <a:ext cx="7817700" cy="11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El path que se proporciona a la función </a:t>
            </a:r>
            <a:r>
              <a:rPr b="1" lang="es" sz="1350">
                <a:solidFill>
                  <a:schemeClr val="dk1"/>
                </a:solidFill>
                <a:highlight>
                  <a:srgbClr val="FFFFFF"/>
                </a:highlight>
                <a:latin typeface="DM Sans"/>
                <a:ea typeface="DM Sans"/>
                <a:cs typeface="DM Sans"/>
                <a:sym typeface="DM Sans"/>
              </a:rPr>
              <a:t>express.static</a:t>
            </a:r>
            <a:r>
              <a:rPr lang="es" sz="1350">
                <a:solidFill>
                  <a:schemeClr val="dk1"/>
                </a:solidFill>
                <a:highlight>
                  <a:srgbClr val="FFFFFF"/>
                </a:highlight>
                <a:latin typeface="DM Sans"/>
                <a:ea typeface="DM Sans"/>
                <a:cs typeface="DM Sans"/>
                <a:sym typeface="DM Sans"/>
              </a:rPr>
              <a:t> es relativo al directorio desde donde inicia el proceso node.</a:t>
            </a:r>
            <a:endParaRPr sz="1350">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Por eso si ejecutamos la aplicación Express desde cualquier otro directorio, es más seguro utilizar el path absoluto del directorio al que desea dar servicio:</a:t>
            </a:r>
            <a:endParaRPr sz="1350">
              <a:latin typeface="DM Sans"/>
              <a:ea typeface="DM Sans"/>
              <a:cs typeface="DM Sans"/>
              <a:sym typeface="DM Sans"/>
            </a:endParaRPr>
          </a:p>
        </p:txBody>
      </p:sp>
      <p:sp>
        <p:nvSpPr>
          <p:cNvPr id="502" name="Google Shape;502;p115"/>
          <p:cNvSpPr txBox="1"/>
          <p:nvPr/>
        </p:nvSpPr>
        <p:spPr>
          <a:xfrm>
            <a:off x="533450" y="1020775"/>
            <a:ext cx="56661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4000">
                <a:latin typeface="DM Sans"/>
                <a:ea typeface="DM Sans"/>
                <a:cs typeface="DM Sans"/>
                <a:sym typeface="DM Sans"/>
              </a:rPr>
              <a:t>Path absoluto</a:t>
            </a:r>
            <a:endParaRPr b="1" sz="4000">
              <a:latin typeface="DM Sans"/>
              <a:ea typeface="DM Sans"/>
              <a:cs typeface="DM Sans"/>
              <a:sym typeface="DM Sans"/>
            </a:endParaRPr>
          </a:p>
        </p:txBody>
      </p:sp>
      <p:sp>
        <p:nvSpPr>
          <p:cNvPr id="503" name="Google Shape;503;p115"/>
          <p:cNvSpPr txBox="1"/>
          <p:nvPr/>
        </p:nvSpPr>
        <p:spPr>
          <a:xfrm>
            <a:off x="918600" y="3411075"/>
            <a:ext cx="7601400" cy="5103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700">
                <a:solidFill>
                  <a:srgbClr val="9CDCFE"/>
                </a:solidFill>
                <a:highlight>
                  <a:srgbClr val="1E1E1E"/>
                </a:highlight>
                <a:latin typeface="Courier New"/>
                <a:ea typeface="Courier New"/>
                <a:cs typeface="Courier New"/>
                <a:sym typeface="Courier New"/>
              </a:rPr>
              <a:t>app</a:t>
            </a:r>
            <a:r>
              <a:rPr lang="es" sz="1700">
                <a:solidFill>
                  <a:srgbClr val="D4D4D4"/>
                </a:solidFill>
                <a:highlight>
                  <a:srgbClr val="1E1E1E"/>
                </a:highlight>
                <a:latin typeface="Courier New"/>
                <a:ea typeface="Courier New"/>
                <a:cs typeface="Courier New"/>
                <a:sym typeface="Courier New"/>
              </a:rPr>
              <a:t>.</a:t>
            </a:r>
            <a:r>
              <a:rPr lang="es" sz="1700">
                <a:solidFill>
                  <a:srgbClr val="DCDCAA"/>
                </a:solidFill>
                <a:highlight>
                  <a:srgbClr val="1E1E1E"/>
                </a:highlight>
                <a:latin typeface="Courier New"/>
                <a:ea typeface="Courier New"/>
                <a:cs typeface="Courier New"/>
                <a:sym typeface="Courier New"/>
              </a:rPr>
              <a:t>use</a:t>
            </a:r>
            <a:r>
              <a:rPr lang="es" sz="1700">
                <a:solidFill>
                  <a:srgbClr val="D4D4D4"/>
                </a:solidFill>
                <a:highlight>
                  <a:srgbClr val="1E1E1E"/>
                </a:highlight>
                <a:latin typeface="Courier New"/>
                <a:ea typeface="Courier New"/>
                <a:cs typeface="Courier New"/>
                <a:sym typeface="Courier New"/>
              </a:rPr>
              <a:t>(</a:t>
            </a:r>
            <a:r>
              <a:rPr lang="es" sz="1700">
                <a:solidFill>
                  <a:srgbClr val="CE9178"/>
                </a:solidFill>
                <a:highlight>
                  <a:srgbClr val="1E1E1E"/>
                </a:highlight>
                <a:latin typeface="Courier New"/>
                <a:ea typeface="Courier New"/>
                <a:cs typeface="Courier New"/>
                <a:sym typeface="Courier New"/>
              </a:rPr>
              <a:t>'/static'</a:t>
            </a:r>
            <a:r>
              <a:rPr lang="es" sz="1700">
                <a:solidFill>
                  <a:srgbClr val="D4D4D4"/>
                </a:solidFill>
                <a:highlight>
                  <a:srgbClr val="1E1E1E"/>
                </a:highlight>
                <a:latin typeface="Courier New"/>
                <a:ea typeface="Courier New"/>
                <a:cs typeface="Courier New"/>
                <a:sym typeface="Courier New"/>
              </a:rPr>
              <a:t>, </a:t>
            </a:r>
            <a:r>
              <a:rPr lang="es" sz="1700">
                <a:solidFill>
                  <a:srgbClr val="9CDCFE"/>
                </a:solidFill>
                <a:highlight>
                  <a:srgbClr val="1E1E1E"/>
                </a:highlight>
                <a:latin typeface="Courier New"/>
                <a:ea typeface="Courier New"/>
                <a:cs typeface="Courier New"/>
                <a:sym typeface="Courier New"/>
              </a:rPr>
              <a:t>express</a:t>
            </a:r>
            <a:r>
              <a:rPr lang="es" sz="1700">
                <a:solidFill>
                  <a:srgbClr val="D4D4D4"/>
                </a:solidFill>
                <a:highlight>
                  <a:srgbClr val="1E1E1E"/>
                </a:highlight>
                <a:latin typeface="Courier New"/>
                <a:ea typeface="Courier New"/>
                <a:cs typeface="Courier New"/>
                <a:sym typeface="Courier New"/>
              </a:rPr>
              <a:t>.</a:t>
            </a:r>
            <a:r>
              <a:rPr lang="es" sz="1700">
                <a:solidFill>
                  <a:srgbClr val="DCDCAA"/>
                </a:solidFill>
                <a:highlight>
                  <a:srgbClr val="1E1E1E"/>
                </a:highlight>
                <a:latin typeface="Courier New"/>
                <a:ea typeface="Courier New"/>
                <a:cs typeface="Courier New"/>
                <a:sym typeface="Courier New"/>
              </a:rPr>
              <a:t>static</a:t>
            </a:r>
            <a:r>
              <a:rPr lang="es" sz="1700">
                <a:solidFill>
                  <a:srgbClr val="D4D4D4"/>
                </a:solidFill>
                <a:highlight>
                  <a:srgbClr val="1E1E1E"/>
                </a:highlight>
                <a:latin typeface="Courier New"/>
                <a:ea typeface="Courier New"/>
                <a:cs typeface="Courier New"/>
                <a:sym typeface="Courier New"/>
              </a:rPr>
              <a:t>(</a:t>
            </a:r>
            <a:r>
              <a:rPr lang="es" sz="1700">
                <a:solidFill>
                  <a:srgbClr val="9CDCFE"/>
                </a:solidFill>
                <a:highlight>
                  <a:srgbClr val="1E1E1E"/>
                </a:highlight>
                <a:latin typeface="Courier New"/>
                <a:ea typeface="Courier New"/>
                <a:cs typeface="Courier New"/>
                <a:sym typeface="Courier New"/>
              </a:rPr>
              <a:t>__dirname </a:t>
            </a:r>
            <a:r>
              <a:rPr lang="es" sz="1700">
                <a:solidFill>
                  <a:srgbClr val="D4D4D4"/>
                </a:solidFill>
                <a:highlight>
                  <a:srgbClr val="1E1E1E"/>
                </a:highlight>
                <a:latin typeface="Courier New"/>
                <a:ea typeface="Courier New"/>
                <a:cs typeface="Courier New"/>
                <a:sym typeface="Courier New"/>
              </a:rPr>
              <a:t>+ </a:t>
            </a:r>
            <a:r>
              <a:rPr lang="es" sz="1700">
                <a:solidFill>
                  <a:srgbClr val="CE9178"/>
                </a:solidFill>
                <a:highlight>
                  <a:srgbClr val="1E1E1E"/>
                </a:highlight>
                <a:latin typeface="Courier New"/>
                <a:ea typeface="Courier New"/>
                <a:cs typeface="Courier New"/>
                <a:sym typeface="Courier New"/>
              </a:rPr>
              <a:t>'/public'</a:t>
            </a:r>
            <a:r>
              <a:rPr lang="es" sz="1700">
                <a:solidFill>
                  <a:srgbClr val="D4D4D4"/>
                </a:solidFill>
                <a:highlight>
                  <a:srgbClr val="1E1E1E"/>
                </a:highlight>
                <a:latin typeface="Courier New"/>
                <a:ea typeface="Courier New"/>
                <a:cs typeface="Courier New"/>
                <a:sym typeface="Courier New"/>
              </a:rPr>
              <a:t>))</a:t>
            </a:r>
            <a:endParaRPr sz="1600">
              <a:solidFill>
                <a:srgbClr val="999999"/>
              </a:solidFill>
              <a:highlight>
                <a:srgbClr val="F7F7F7"/>
              </a:highlight>
              <a:latin typeface="Courier New"/>
              <a:ea typeface="Courier New"/>
              <a:cs typeface="Courier New"/>
              <a:sym typeface="Courier New"/>
            </a:endParaRPr>
          </a:p>
          <a:p>
            <a:pPr indent="0" lvl="0" marL="139700" marR="139700" rtl="0" algn="l">
              <a:lnSpc>
                <a:spcPct val="150000"/>
              </a:lnSpc>
              <a:spcBef>
                <a:spcPts val="500"/>
              </a:spcBef>
              <a:spcAft>
                <a:spcPts val="0"/>
              </a:spcAft>
              <a:buNone/>
            </a:pPr>
            <a:r>
              <a:t/>
            </a:r>
            <a:endParaRPr sz="1600">
              <a:solidFill>
                <a:schemeClr val="dk1"/>
              </a:solidFill>
              <a:highlight>
                <a:srgbClr val="F7F7F7"/>
              </a:highlight>
              <a:latin typeface="Courier New"/>
              <a:ea typeface="Courier New"/>
              <a:cs typeface="Courier New"/>
              <a:sym typeface="Courier New"/>
            </a:endParaRPr>
          </a:p>
          <a:p>
            <a:pPr indent="0" lvl="0" marL="0" rtl="0" algn="l">
              <a:lnSpc>
                <a:spcPct val="150000"/>
              </a:lnSpc>
              <a:spcBef>
                <a:spcPts val="500"/>
              </a:spcBef>
              <a:spcAft>
                <a:spcPts val="0"/>
              </a:spcAft>
              <a:buNone/>
            </a:pPr>
            <a:r>
              <a:t/>
            </a:r>
            <a:endParaRPr sz="1600">
              <a:solidFill>
                <a:srgbClr val="999999"/>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1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archivos estáticos</a:t>
            </a:r>
            <a:endParaRPr b="1" i="0" sz="3500" u="none" cap="none" strike="noStrike">
              <a:solidFill>
                <a:srgbClr val="EAFF6A"/>
              </a:solidFill>
              <a:latin typeface="DM Sans"/>
              <a:ea typeface="DM Sans"/>
              <a:cs typeface="DM Sans"/>
              <a:sym typeface="DM Sans"/>
            </a:endParaRPr>
          </a:p>
        </p:txBody>
      </p:sp>
      <p:sp>
        <p:nvSpPr>
          <p:cNvPr id="509" name="Google Shape;509;p116"/>
          <p:cNvSpPr txBox="1"/>
          <p:nvPr/>
        </p:nvSpPr>
        <p:spPr>
          <a:xfrm>
            <a:off x="473350" y="1415400"/>
            <a:ext cx="7734900" cy="32631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agregará una carpeta pública, la cual contendrá dentro una carpeta “img”, donde guardaremos una imagen, desde el navegador se deberá acceder a este archivo a partir del servicio de archivos estáticos</a:t>
            </a:r>
            <a:endParaRPr sz="2500">
              <a:solidFill>
                <a:srgbClr val="B7B7B7"/>
              </a:solidFill>
              <a:latin typeface="DM Sans"/>
              <a:ea typeface="DM Sans"/>
              <a:cs typeface="DM Sans"/>
              <a:sym typeface="DM Sans"/>
            </a:endParaRPr>
          </a:p>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Crear una página index.html que contenga un mensaje de bienvenida y acceder desde la ruta raíz a éste.</a:t>
            </a:r>
            <a:endParaRPr sz="2500">
              <a:solidFill>
                <a:srgbClr val="B7B7B7"/>
              </a:solidFill>
              <a:latin typeface="DM Sans"/>
              <a:ea typeface="DM Sans"/>
              <a:cs typeface="DM Sans"/>
              <a:sym typeface="DM Sans"/>
            </a:endParaRPr>
          </a:p>
        </p:txBody>
      </p:sp>
      <p:grpSp>
        <p:nvGrpSpPr>
          <p:cNvPr id="510" name="Google Shape;510;p116"/>
          <p:cNvGrpSpPr/>
          <p:nvPr/>
        </p:nvGrpSpPr>
        <p:grpSpPr>
          <a:xfrm>
            <a:off x="473351" y="619523"/>
            <a:ext cx="738900" cy="738900"/>
            <a:chOff x="473351" y="619523"/>
            <a:chExt cx="738900" cy="738900"/>
          </a:xfrm>
        </p:grpSpPr>
        <p:sp>
          <p:nvSpPr>
            <p:cNvPr id="511" name="Google Shape;511;p11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p11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117"/>
          <p:cNvPicPr preferRelativeResize="0"/>
          <p:nvPr/>
        </p:nvPicPr>
        <p:blipFill>
          <a:blip r:embed="rId3">
            <a:alphaModFix/>
          </a:blip>
          <a:stretch>
            <a:fillRect/>
          </a:stretch>
        </p:blipFill>
        <p:spPr>
          <a:xfrm>
            <a:off x="572975" y="1489750"/>
            <a:ext cx="7998050" cy="3008575"/>
          </a:xfrm>
          <a:prstGeom prst="rect">
            <a:avLst/>
          </a:prstGeom>
          <a:noFill/>
          <a:ln>
            <a:noFill/>
          </a:ln>
        </p:spPr>
      </p:pic>
      <p:sp>
        <p:nvSpPr>
          <p:cNvPr id="518" name="Google Shape;518;p117"/>
          <p:cNvSpPr txBox="1"/>
          <p:nvPr/>
        </p:nvSpPr>
        <p:spPr>
          <a:xfrm>
            <a:off x="1140000" y="227650"/>
            <a:ext cx="6864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sobre archivos estáticos en express</a:t>
            </a:r>
            <a:endParaRPr b="1" sz="35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p118"/>
          <p:cNvGrpSpPr/>
          <p:nvPr/>
        </p:nvGrpSpPr>
        <p:grpSpPr>
          <a:xfrm>
            <a:off x="4202556" y="994173"/>
            <a:ext cx="738900" cy="738900"/>
            <a:chOff x="974706" y="2467173"/>
            <a:chExt cx="738900" cy="738900"/>
          </a:xfrm>
        </p:grpSpPr>
        <p:sp>
          <p:nvSpPr>
            <p:cNvPr id="524" name="Google Shape;524;p11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11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6" name="Google Shape;526;p118"/>
          <p:cNvSpPr txBox="1"/>
          <p:nvPr/>
        </p:nvSpPr>
        <p:spPr>
          <a:xfrm>
            <a:off x="1414750" y="18013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Carpeta public</a:t>
            </a:r>
            <a:endParaRPr b="1" i="0" sz="4000" u="none" cap="none" strike="noStrike">
              <a:solidFill>
                <a:schemeClr val="dk1"/>
              </a:solidFill>
              <a:highlight>
                <a:srgbClr val="EAFF6A"/>
              </a:highlight>
              <a:latin typeface="DM Sans"/>
              <a:ea typeface="DM Sans"/>
              <a:cs typeface="DM Sans"/>
              <a:sym typeface="DM Sans"/>
            </a:endParaRPr>
          </a:p>
        </p:txBody>
      </p:sp>
      <p:sp>
        <p:nvSpPr>
          <p:cNvPr id="527" name="Google Shape;527;p11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
        <p:nvSpPr>
          <p:cNvPr id="528" name="Google Shape;528;p118"/>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Trabajaremos más a fondo el index que tenemos actualmente</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grpSp>
        <p:nvGrpSpPr>
          <p:cNvPr id="533" name="Google Shape;533;p119"/>
          <p:cNvGrpSpPr/>
          <p:nvPr/>
        </p:nvGrpSpPr>
        <p:grpSpPr>
          <a:xfrm>
            <a:off x="457347" y="468298"/>
            <a:ext cx="431074" cy="431074"/>
            <a:chOff x="974706" y="2467173"/>
            <a:chExt cx="738900" cy="738900"/>
          </a:xfrm>
        </p:grpSpPr>
        <p:sp>
          <p:nvSpPr>
            <p:cNvPr id="534" name="Google Shape;534;p11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5" name="Google Shape;535;p11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36" name="Google Shape;536;p11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Carpeta public</a:t>
            </a:r>
            <a:endParaRPr b="1" i="0" sz="4000" u="none" cap="none" strike="noStrike">
              <a:solidFill>
                <a:schemeClr val="dk1"/>
              </a:solidFill>
              <a:latin typeface="DM Sans"/>
              <a:ea typeface="DM Sans"/>
              <a:cs typeface="DM Sans"/>
              <a:sym typeface="DM Sans"/>
            </a:endParaRPr>
          </a:p>
        </p:txBody>
      </p:sp>
      <p:pic>
        <p:nvPicPr>
          <p:cNvPr id="537" name="Google Shape;537;p11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8" name="Google Shape;538;p119"/>
          <p:cNvSpPr txBox="1"/>
          <p:nvPr/>
        </p:nvSpPr>
        <p:spPr>
          <a:xfrm>
            <a:off x="549625" y="1820650"/>
            <a:ext cx="7261800" cy="250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Partiendo del ejemplo anterior, recrear la estructura con un index.html para poder visualizarse en la ruta raíz.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01625" lvl="0" marL="457200" rtl="0" algn="l">
              <a:lnSpc>
                <a:spcPct val="150000"/>
              </a:lnSpc>
              <a:spcBef>
                <a:spcPts val="0"/>
              </a:spcBef>
              <a:spcAft>
                <a:spcPts val="0"/>
              </a:spcAft>
              <a:buClr>
                <a:srgbClr val="EA90FF"/>
              </a:buClr>
              <a:buSzPts val="1150"/>
              <a:buFont typeface="DM Sans"/>
              <a:buChar char="✓"/>
            </a:pPr>
            <a:r>
              <a:rPr lang="es" sz="1300">
                <a:solidFill>
                  <a:schemeClr val="dk1"/>
                </a:solidFill>
                <a:highlight>
                  <a:schemeClr val="lt1"/>
                </a:highlight>
                <a:latin typeface="DM Sans"/>
                <a:ea typeface="DM Sans"/>
                <a:cs typeface="DM Sans"/>
                <a:sym typeface="DM Sans"/>
              </a:rPr>
              <a:t>En este archivo deberá haber un formulario donde podremos ingresar una mascota a partir del método POST. Dicho POST conectará al endpoint raíz del router pets</a:t>
            </a:r>
            <a:endParaRPr sz="1150">
              <a:latin typeface="DM Sans"/>
              <a:ea typeface="DM Sans"/>
              <a:cs typeface="DM Sans"/>
              <a:sym typeface="DM Sans"/>
            </a:endParaRPr>
          </a:p>
          <a:p>
            <a:pPr indent="-301625" lvl="0" marL="457200" rtl="0" algn="l">
              <a:lnSpc>
                <a:spcPct val="150000"/>
              </a:lnSpc>
              <a:spcBef>
                <a:spcPts val="0"/>
              </a:spcBef>
              <a:spcAft>
                <a:spcPts val="0"/>
              </a:spcAft>
              <a:buClr>
                <a:srgbClr val="EA90FF"/>
              </a:buClr>
              <a:buSzPts val="1150"/>
              <a:buFont typeface="DM Sans"/>
              <a:buChar char="✓"/>
            </a:pPr>
            <a:r>
              <a:rPr lang="es" sz="1300">
                <a:solidFill>
                  <a:schemeClr val="dk1"/>
                </a:solidFill>
                <a:highlight>
                  <a:schemeClr val="lt1"/>
                </a:highlight>
                <a:latin typeface="DM Sans"/>
                <a:ea typeface="DM Sans"/>
                <a:cs typeface="DM Sans"/>
                <a:sym typeface="DM Sans"/>
              </a:rPr>
              <a:t>Configurar el router pets para que pueda recibir el json por parte del formulario (recordar express.json()  y express.urlencoded({extended:true}))</a:t>
            </a:r>
            <a:endParaRPr sz="1300">
              <a:solidFill>
                <a:schemeClr val="dk1"/>
              </a:solidFill>
              <a:highlight>
                <a:schemeClr val="lt1"/>
              </a:highlight>
              <a:latin typeface="DM Sans"/>
              <a:ea typeface="DM Sans"/>
              <a:cs typeface="DM Sans"/>
              <a:sym typeface="DM Sans"/>
            </a:endParaRPr>
          </a:p>
          <a:p>
            <a:pPr indent="-311150" lvl="0" marL="457200" rtl="0" algn="l">
              <a:lnSpc>
                <a:spcPct val="150000"/>
              </a:lnSpc>
              <a:spcBef>
                <a:spcPts val="0"/>
              </a:spcBef>
              <a:spcAft>
                <a:spcPts val="0"/>
              </a:spcAft>
              <a:buClr>
                <a:srgbClr val="EA90FF"/>
              </a:buClr>
              <a:buSzPts val="1300"/>
              <a:buFont typeface="DM Sans"/>
              <a:buChar char="✓"/>
            </a:pPr>
            <a:r>
              <a:rPr lang="es" sz="1300">
                <a:solidFill>
                  <a:schemeClr val="dk1"/>
                </a:solidFill>
                <a:highlight>
                  <a:schemeClr val="lt1"/>
                </a:highlight>
                <a:latin typeface="DM Sans"/>
                <a:ea typeface="DM Sans"/>
                <a:cs typeface="DM Sans"/>
                <a:sym typeface="DM Sans"/>
              </a:rPr>
              <a:t>Verificar con POSTMAN que la información llegue al servidor y se guarde correctamente.</a:t>
            </a:r>
            <a:endParaRPr sz="1300">
              <a:solidFill>
                <a:schemeClr val="dk1"/>
              </a:solidFill>
              <a:highlight>
                <a:schemeClr val="lt1"/>
              </a:highlight>
              <a:latin typeface="DM Sans"/>
              <a:ea typeface="DM Sans"/>
              <a:cs typeface="DM Sans"/>
              <a:sym typeface="DM Sans"/>
            </a:endParaRPr>
          </a:p>
        </p:txBody>
      </p:sp>
      <p:sp>
        <p:nvSpPr>
          <p:cNvPr id="539" name="Google Shape;539;p11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2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45" name="Google Shape;545;p12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2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Express y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middlewares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22"/>
          <p:cNvSpPr txBox="1"/>
          <p:nvPr/>
        </p:nvSpPr>
        <p:spPr>
          <a:xfrm>
            <a:off x="389550" y="527925"/>
            <a:ext cx="651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 middleware?</a:t>
            </a:r>
            <a:endParaRPr b="1" i="0" sz="4000" u="none" cap="none" strike="noStrike">
              <a:solidFill>
                <a:schemeClr val="dk1"/>
              </a:solidFill>
              <a:latin typeface="DM Sans"/>
              <a:ea typeface="DM Sans"/>
              <a:cs typeface="DM Sans"/>
              <a:sym typeface="DM Sans"/>
            </a:endParaRPr>
          </a:p>
        </p:txBody>
      </p:sp>
      <p:sp>
        <p:nvSpPr>
          <p:cNvPr id="556" name="Google Shape;556;p122"/>
          <p:cNvSpPr txBox="1"/>
          <p:nvPr/>
        </p:nvSpPr>
        <p:spPr>
          <a:xfrm>
            <a:off x="4658375" y="1897675"/>
            <a:ext cx="38943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80000"/>
              </a:lnSpc>
              <a:spcBef>
                <a:spcPts val="0"/>
              </a:spcBef>
              <a:spcAft>
                <a:spcPts val="0"/>
              </a:spcAft>
              <a:buNone/>
            </a:pPr>
            <a:r>
              <a:rPr lang="es" sz="1250">
                <a:latin typeface="DM Sans"/>
                <a:ea typeface="DM Sans"/>
                <a:cs typeface="DM Sans"/>
                <a:sym typeface="DM Sans"/>
              </a:rPr>
              <a:t>Podemos utilizar un middleware para:</a:t>
            </a:r>
            <a:endParaRPr sz="1250">
              <a:latin typeface="DM Sans"/>
              <a:ea typeface="DM Sans"/>
              <a:cs typeface="DM Sans"/>
              <a:sym typeface="DM Sans"/>
            </a:endParaRPr>
          </a:p>
          <a:p>
            <a:pPr indent="0" lvl="0" marL="457200" marR="0" rtl="0" algn="l">
              <a:lnSpc>
                <a:spcPct val="80000"/>
              </a:lnSpc>
              <a:spcBef>
                <a:spcPts val="0"/>
              </a:spcBef>
              <a:spcAft>
                <a:spcPts val="0"/>
              </a:spcAft>
              <a:buNone/>
            </a:pPr>
            <a:r>
              <a:t/>
            </a:r>
            <a:endParaRPr sz="1250">
              <a:latin typeface="DM Sans"/>
              <a:ea typeface="DM Sans"/>
              <a:cs typeface="DM Sans"/>
              <a:sym typeface="DM Sans"/>
            </a:endParaRPr>
          </a:p>
          <a:p>
            <a:pPr indent="-307975" lvl="0" marL="457200" marR="0" rtl="0" algn="l">
              <a:lnSpc>
                <a:spcPct val="80000"/>
              </a:lnSpc>
              <a:spcBef>
                <a:spcPts val="0"/>
              </a:spcBef>
              <a:spcAft>
                <a:spcPts val="0"/>
              </a:spcAft>
              <a:buClr>
                <a:schemeClr val="accent4"/>
              </a:buClr>
              <a:buSzPts val="1250"/>
              <a:buFont typeface="DM Sans"/>
              <a:buChar char="✓"/>
            </a:pPr>
            <a:r>
              <a:rPr lang="es" sz="1250">
                <a:latin typeface="DM Sans"/>
                <a:ea typeface="DM Sans"/>
                <a:cs typeface="DM Sans"/>
                <a:sym typeface="DM Sans"/>
              </a:rPr>
              <a:t>Dar información sobre las consultas que se están haciendo (logs)</a:t>
            </a:r>
            <a:endParaRPr sz="1250">
              <a:latin typeface="DM Sans"/>
              <a:ea typeface="DM Sans"/>
              <a:cs typeface="DM Sans"/>
              <a:sym typeface="DM Sans"/>
            </a:endParaRPr>
          </a:p>
          <a:p>
            <a:pPr indent="-307975" lvl="0" marL="457200" marR="0" rtl="0" algn="l">
              <a:lnSpc>
                <a:spcPct val="80000"/>
              </a:lnSpc>
              <a:spcBef>
                <a:spcPts val="0"/>
              </a:spcBef>
              <a:spcAft>
                <a:spcPts val="0"/>
              </a:spcAft>
              <a:buClr>
                <a:schemeClr val="accent4"/>
              </a:buClr>
              <a:buSzPts val="1250"/>
              <a:buFont typeface="DM Sans"/>
              <a:buChar char="✓"/>
            </a:pPr>
            <a:r>
              <a:rPr lang="es" sz="1250">
                <a:latin typeface="DM Sans"/>
                <a:ea typeface="DM Sans"/>
                <a:cs typeface="DM Sans"/>
                <a:sym typeface="DM Sans"/>
              </a:rPr>
              <a:t>Autorizar o rechazar usuarios antes de que lleguen al endpoint (seguridad)</a:t>
            </a:r>
            <a:endParaRPr sz="1250">
              <a:latin typeface="DM Sans"/>
              <a:ea typeface="DM Sans"/>
              <a:cs typeface="DM Sans"/>
              <a:sym typeface="DM Sans"/>
            </a:endParaRPr>
          </a:p>
          <a:p>
            <a:pPr indent="-307975" lvl="0" marL="457200" marR="0" rtl="0" algn="l">
              <a:lnSpc>
                <a:spcPct val="80000"/>
              </a:lnSpc>
              <a:spcBef>
                <a:spcPts val="0"/>
              </a:spcBef>
              <a:spcAft>
                <a:spcPts val="0"/>
              </a:spcAft>
              <a:buClr>
                <a:schemeClr val="accent4"/>
              </a:buClr>
              <a:buSzPts val="1250"/>
              <a:buFont typeface="DM Sans"/>
              <a:buChar char="✓"/>
            </a:pPr>
            <a:r>
              <a:rPr lang="es" sz="1250">
                <a:latin typeface="DM Sans"/>
                <a:ea typeface="DM Sans"/>
                <a:cs typeface="DM Sans"/>
                <a:sym typeface="DM Sans"/>
              </a:rPr>
              <a:t>Agregar o alterar información al método </a:t>
            </a:r>
            <a:r>
              <a:rPr b="1" lang="es" sz="1250">
                <a:latin typeface="DM Sans"/>
                <a:ea typeface="DM Sans"/>
                <a:cs typeface="DM Sans"/>
                <a:sym typeface="DM Sans"/>
              </a:rPr>
              <a:t>req</a:t>
            </a:r>
            <a:r>
              <a:rPr lang="es" sz="1250">
                <a:latin typeface="DM Sans"/>
                <a:ea typeface="DM Sans"/>
                <a:cs typeface="DM Sans"/>
                <a:sym typeface="DM Sans"/>
              </a:rPr>
              <a:t> antes de que llegue al endpoint (formato)</a:t>
            </a:r>
            <a:endParaRPr sz="1250">
              <a:latin typeface="DM Sans"/>
              <a:ea typeface="DM Sans"/>
              <a:cs typeface="DM Sans"/>
              <a:sym typeface="DM Sans"/>
            </a:endParaRPr>
          </a:p>
          <a:p>
            <a:pPr indent="-307975" lvl="0" marL="457200" marR="0" rtl="0" algn="l">
              <a:lnSpc>
                <a:spcPct val="80000"/>
              </a:lnSpc>
              <a:spcBef>
                <a:spcPts val="0"/>
              </a:spcBef>
              <a:spcAft>
                <a:spcPts val="0"/>
              </a:spcAft>
              <a:buClr>
                <a:schemeClr val="accent4"/>
              </a:buClr>
              <a:buSzPts val="1250"/>
              <a:buFont typeface="DM Sans"/>
              <a:buChar char="✓"/>
            </a:pPr>
            <a:r>
              <a:rPr lang="es" sz="1250">
                <a:latin typeface="DM Sans"/>
                <a:ea typeface="DM Sans"/>
                <a:cs typeface="DM Sans"/>
                <a:sym typeface="DM Sans"/>
              </a:rPr>
              <a:t>Redireccionar según sea necesario (router)</a:t>
            </a:r>
            <a:endParaRPr sz="1250">
              <a:latin typeface="DM Sans"/>
              <a:ea typeface="DM Sans"/>
              <a:cs typeface="DM Sans"/>
              <a:sym typeface="DM Sans"/>
            </a:endParaRPr>
          </a:p>
          <a:p>
            <a:pPr indent="-307975" lvl="0" marL="457200" marR="0" rtl="0" algn="l">
              <a:lnSpc>
                <a:spcPct val="80000"/>
              </a:lnSpc>
              <a:spcBef>
                <a:spcPts val="0"/>
              </a:spcBef>
              <a:spcAft>
                <a:spcPts val="0"/>
              </a:spcAft>
              <a:buClr>
                <a:schemeClr val="accent4"/>
              </a:buClr>
              <a:buSzPts val="1250"/>
              <a:buFont typeface="DM Sans"/>
              <a:buChar char="✓"/>
            </a:pPr>
            <a:r>
              <a:rPr lang="es" sz="1250">
                <a:latin typeface="DM Sans"/>
                <a:ea typeface="DM Sans"/>
                <a:cs typeface="DM Sans"/>
                <a:sym typeface="DM Sans"/>
              </a:rPr>
              <a:t>En ciertos casos, finalizar la petición sin que llegue al endpoint (seguridad)</a:t>
            </a:r>
            <a:endParaRPr sz="1250">
              <a:latin typeface="DM Sans"/>
              <a:ea typeface="DM Sans"/>
              <a:cs typeface="DM Sans"/>
              <a:sym typeface="DM Sans"/>
            </a:endParaRPr>
          </a:p>
        </p:txBody>
      </p:sp>
      <p:sp>
        <p:nvSpPr>
          <p:cNvPr id="557" name="Google Shape;557;p122"/>
          <p:cNvSpPr txBox="1"/>
          <p:nvPr/>
        </p:nvSpPr>
        <p:spPr>
          <a:xfrm>
            <a:off x="460625" y="1897675"/>
            <a:ext cx="4020000" cy="2265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s" sz="1300">
                <a:solidFill>
                  <a:schemeClr val="dk1"/>
                </a:solidFill>
                <a:latin typeface="DM Sans"/>
                <a:ea typeface="DM Sans"/>
                <a:cs typeface="DM Sans"/>
                <a:sym typeface="DM Sans"/>
              </a:rPr>
              <a:t>Seguramente te has dado cuenta de que que hemos utilizado mucho la sintaxis </a:t>
            </a:r>
            <a:r>
              <a:rPr b="1" lang="es" sz="1300">
                <a:solidFill>
                  <a:schemeClr val="dk1"/>
                </a:solidFill>
                <a:latin typeface="DM Sans"/>
                <a:ea typeface="DM Sans"/>
                <a:cs typeface="DM Sans"/>
                <a:sym typeface="DM Sans"/>
              </a:rPr>
              <a:t>app.use</a:t>
            </a:r>
            <a:r>
              <a:rPr lang="es" sz="1300">
                <a:solidFill>
                  <a:schemeClr val="dk1"/>
                </a:solidFill>
                <a:latin typeface="DM Sans"/>
                <a:ea typeface="DM Sans"/>
                <a:cs typeface="DM Sans"/>
                <a:sym typeface="DM Sans"/>
              </a:rPr>
              <a:t>. ¿Qué pasa de manera interna en este punto?</a:t>
            </a:r>
            <a:endParaRPr sz="130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lang="es" sz="1300">
                <a:solidFill>
                  <a:schemeClr val="dk1"/>
                </a:solidFill>
                <a:latin typeface="DM Sans"/>
                <a:ea typeface="DM Sans"/>
                <a:cs typeface="DM Sans"/>
                <a:sym typeface="DM Sans"/>
              </a:rPr>
              <a:t>Cada vez que utilizamos un </a:t>
            </a:r>
            <a:r>
              <a:rPr b="1" lang="es" sz="1300">
                <a:solidFill>
                  <a:schemeClr val="dk1"/>
                </a:solidFill>
                <a:latin typeface="DM Sans"/>
                <a:ea typeface="DM Sans"/>
                <a:cs typeface="DM Sans"/>
                <a:sym typeface="DM Sans"/>
              </a:rPr>
              <a:t>app.use</a:t>
            </a:r>
            <a:r>
              <a:rPr lang="es" sz="1300">
                <a:solidFill>
                  <a:schemeClr val="dk1"/>
                </a:solidFill>
                <a:latin typeface="DM Sans"/>
                <a:ea typeface="DM Sans"/>
                <a:cs typeface="DM Sans"/>
                <a:sym typeface="DM Sans"/>
              </a:rPr>
              <a:t> estamos utilizando un </a:t>
            </a:r>
            <a:r>
              <a:rPr b="1" lang="es" sz="1300">
                <a:solidFill>
                  <a:schemeClr val="dk1"/>
                </a:solidFill>
                <a:latin typeface="DM Sans"/>
                <a:ea typeface="DM Sans"/>
                <a:cs typeface="DM Sans"/>
                <a:sym typeface="DM Sans"/>
              </a:rPr>
              <a:t>middleware</a:t>
            </a:r>
            <a:r>
              <a:rPr lang="es" sz="1300">
                <a:solidFill>
                  <a:schemeClr val="dk1"/>
                </a:solidFill>
                <a:latin typeface="DM Sans"/>
                <a:ea typeface="DM Sans"/>
                <a:cs typeface="DM Sans"/>
                <a:sym typeface="DM Sans"/>
              </a:rPr>
              <a:t>. Éstas son operaciones que se ejecutan de manera intermedia entre la petición del cliente, y el servicio de nuestro servidor. </a:t>
            </a:r>
            <a:endParaRPr sz="130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lang="es" sz="1300">
                <a:solidFill>
                  <a:schemeClr val="dk1"/>
                </a:solidFill>
                <a:latin typeface="DM Sans"/>
                <a:ea typeface="DM Sans"/>
                <a:cs typeface="DM Sans"/>
                <a:sym typeface="DM Sans"/>
              </a:rPr>
              <a:t>Como lo indica el nombre: “middleware” hace referencia a un intermediario, </a:t>
            </a:r>
            <a:r>
              <a:rPr b="1" lang="es" sz="1300">
                <a:solidFill>
                  <a:schemeClr val="dk1"/>
                </a:solidFill>
                <a:latin typeface="DM Sans"/>
                <a:ea typeface="DM Sans"/>
                <a:cs typeface="DM Sans"/>
                <a:sym typeface="DM Sans"/>
              </a:rPr>
              <a:t>siempre se ejecuta antes de llegar al endpoint que corresponde</a:t>
            </a:r>
            <a:r>
              <a:rPr lang="es" sz="1300">
                <a:solidFill>
                  <a:schemeClr val="dk1"/>
                </a:solidFill>
                <a:latin typeface="DM Sans"/>
                <a:ea typeface="DM Sans"/>
                <a:cs typeface="DM Sans"/>
                <a:sym typeface="DM Sans"/>
              </a:rPr>
              <a:t>. </a:t>
            </a:r>
            <a:endParaRPr sz="13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123"/>
          <p:cNvPicPr preferRelativeResize="0"/>
          <p:nvPr/>
        </p:nvPicPr>
        <p:blipFill>
          <a:blip r:embed="rId3">
            <a:alphaModFix/>
          </a:blip>
          <a:stretch>
            <a:fillRect/>
          </a:stretch>
        </p:blipFill>
        <p:spPr>
          <a:xfrm>
            <a:off x="1470448" y="1606225"/>
            <a:ext cx="6285451" cy="2555400"/>
          </a:xfrm>
          <a:prstGeom prst="rect">
            <a:avLst/>
          </a:prstGeom>
          <a:noFill/>
          <a:ln>
            <a:noFill/>
          </a:ln>
        </p:spPr>
      </p:pic>
      <p:sp>
        <p:nvSpPr>
          <p:cNvPr id="563" name="Google Shape;563;p123"/>
          <p:cNvSpPr txBox="1"/>
          <p:nvPr/>
        </p:nvSpPr>
        <p:spPr>
          <a:xfrm>
            <a:off x="449925" y="221475"/>
            <a:ext cx="869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000">
                <a:latin typeface="DM Sans"/>
                <a:ea typeface="DM Sans"/>
                <a:cs typeface="DM Sans"/>
                <a:sym typeface="DM Sans"/>
              </a:rPr>
              <a:t>Flujo de múltiples middlewares a través de una petición</a:t>
            </a:r>
            <a:endParaRPr b="1" sz="3000">
              <a:latin typeface="DM Sans"/>
              <a:ea typeface="DM Sans"/>
              <a:cs typeface="DM Sans"/>
              <a:sym typeface="DM Sans"/>
            </a:endParaRPr>
          </a:p>
        </p:txBody>
      </p:sp>
      <p:sp>
        <p:nvSpPr>
          <p:cNvPr id="564" name="Google Shape;564;p123"/>
          <p:cNvSpPr txBox="1"/>
          <p:nvPr/>
        </p:nvSpPr>
        <p:spPr>
          <a:xfrm>
            <a:off x="7518925" y="2172175"/>
            <a:ext cx="1368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DM Sans"/>
                <a:ea typeface="DM Sans"/>
                <a:cs typeface="DM Sans"/>
                <a:sym typeface="DM Sans"/>
              </a:rPr>
              <a:t>Este “main Task” sería el endpoint con tu servicio”.</a:t>
            </a:r>
            <a:endParaRPr>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97"/>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316" name="Google Shape;316;p97"/>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317" name="Google Shape;317;p97"/>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318" name="Google Shape;318;p9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319" name="Google Shape;319;p97"/>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07</a:t>
            </a:r>
            <a:endParaRPr i="0" sz="1600" u="none" cap="none" strike="noStrike">
              <a:solidFill>
                <a:schemeClr val="lt1"/>
              </a:solidFill>
              <a:latin typeface="DM Sans"/>
              <a:ea typeface="DM Sans"/>
              <a:cs typeface="DM Sans"/>
              <a:sym typeface="DM Sans"/>
            </a:endParaRPr>
          </a:p>
        </p:txBody>
      </p:sp>
      <p:cxnSp>
        <p:nvCxnSpPr>
          <p:cNvPr id="320" name="Google Shape;320;p97"/>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21" name="Google Shape;321;p97"/>
          <p:cNvSpPr txBox="1"/>
          <p:nvPr/>
        </p:nvSpPr>
        <p:spPr>
          <a:xfrm>
            <a:off x="1439388" y="179305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Express avanzado</a:t>
            </a:r>
            <a:endParaRPr b="1" i="0" sz="1500" u="none" cap="none" strike="noStrike">
              <a:solidFill>
                <a:srgbClr val="999999"/>
              </a:solidFill>
              <a:latin typeface="DM Sans"/>
              <a:ea typeface="DM Sans"/>
              <a:cs typeface="DM Sans"/>
              <a:sym typeface="DM Sans"/>
            </a:endParaRPr>
          </a:p>
        </p:txBody>
      </p:sp>
      <p:sp>
        <p:nvSpPr>
          <p:cNvPr id="322" name="Google Shape;322;p97"/>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08</a:t>
            </a:r>
            <a:endParaRPr b="1" i="0" sz="1600" u="none" cap="none" strike="noStrike">
              <a:solidFill>
                <a:srgbClr val="FFFFFF"/>
              </a:solidFill>
              <a:latin typeface="DM Sans"/>
              <a:ea typeface="DM Sans"/>
              <a:cs typeface="DM Sans"/>
              <a:sym typeface="DM Sans"/>
            </a:endParaRPr>
          </a:p>
        </p:txBody>
      </p:sp>
      <p:cxnSp>
        <p:nvCxnSpPr>
          <p:cNvPr id="323" name="Google Shape;323;p97"/>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324" name="Google Shape;324;p97"/>
          <p:cNvSpPr txBox="1"/>
          <p:nvPr/>
        </p:nvSpPr>
        <p:spPr>
          <a:xfrm>
            <a:off x="3697763" y="190855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Router y Multer</a:t>
            </a:r>
            <a:endParaRPr b="1" sz="1500">
              <a:solidFill>
                <a:srgbClr val="EAFF6A"/>
              </a:solidFill>
              <a:latin typeface="DM Sans"/>
              <a:ea typeface="DM Sans"/>
              <a:cs typeface="DM Sans"/>
              <a:sym typeface="DM Sans"/>
            </a:endParaRPr>
          </a:p>
        </p:txBody>
      </p:sp>
      <p:cxnSp>
        <p:nvCxnSpPr>
          <p:cNvPr id="325" name="Google Shape;325;p97"/>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326" name="Google Shape;326;p97"/>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327" name="Google Shape;327;p97"/>
          <p:cNvSpPr txBox="1"/>
          <p:nvPr/>
        </p:nvSpPr>
        <p:spPr>
          <a:xfrm>
            <a:off x="3796188" y="2793950"/>
            <a:ext cx="1732500" cy="1293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Express Router</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Express y </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rPr lang="es" sz="1200" u="sng">
                <a:solidFill>
                  <a:schemeClr val="hlink"/>
                </a:solidFill>
                <a:latin typeface="DM Sans"/>
                <a:ea typeface="DM Sans"/>
                <a:cs typeface="DM Sans"/>
                <a:sym typeface="DM Sans"/>
                <a:hlinkClick action="ppaction://hlinksldjump" r:id="rId7"/>
              </a:rPr>
              <a:t>middlewares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Multer</a:t>
            </a:r>
            <a:endParaRPr sz="1200">
              <a:solidFill>
                <a:schemeClr val="lt1"/>
              </a:solidFill>
              <a:latin typeface="DM Sans"/>
              <a:ea typeface="DM Sans"/>
              <a:cs typeface="DM Sans"/>
              <a:sym typeface="DM Sans"/>
            </a:endParaRPr>
          </a:p>
        </p:txBody>
      </p:sp>
      <p:sp>
        <p:nvSpPr>
          <p:cNvPr id="328" name="Google Shape;328;p97"/>
          <p:cNvSpPr txBox="1"/>
          <p:nvPr/>
        </p:nvSpPr>
        <p:spPr>
          <a:xfrm>
            <a:off x="1522250" y="2871650"/>
            <a:ext cx="17784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Código de estado en HTP</a:t>
            </a:r>
            <a:endParaRPr sz="1200">
              <a:solidFill>
                <a:srgbClr val="999999"/>
              </a:solidFill>
              <a:latin typeface="DM Sans"/>
              <a:ea typeface="DM Sans"/>
              <a:cs typeface="DM Sans"/>
              <a:sym typeface="DM Sans"/>
            </a:endParaRPr>
          </a:p>
          <a:p>
            <a:pPr indent="0" lvl="0" marL="0" rtl="0" algn="l">
              <a:spcBef>
                <a:spcPts val="0"/>
              </a:spcBef>
              <a:spcAft>
                <a:spcPts val="0"/>
              </a:spcAft>
              <a:buNone/>
            </a:pPr>
            <a:r>
              <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Métodos de petición</a:t>
            </a:r>
            <a:endParaRPr sz="1200">
              <a:solidFill>
                <a:srgbClr val="999999"/>
              </a:solidFill>
              <a:latin typeface="DM Sans"/>
              <a:ea typeface="DM Sans"/>
              <a:cs typeface="DM Sans"/>
              <a:sym typeface="DM Sans"/>
            </a:endParaRPr>
          </a:p>
        </p:txBody>
      </p:sp>
      <p:pic>
        <p:nvPicPr>
          <p:cNvPr id="329" name="Google Shape;329;p97"/>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30" name="Google Shape;330;p97"/>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09</a:t>
            </a:r>
            <a:endParaRPr i="0" sz="1600" u="none" cap="none" strike="noStrike">
              <a:solidFill>
                <a:schemeClr val="lt1"/>
              </a:solidFill>
              <a:latin typeface="DM Sans"/>
              <a:ea typeface="DM Sans"/>
              <a:cs typeface="DM Sans"/>
              <a:sym typeface="DM Sans"/>
            </a:endParaRPr>
          </a:p>
        </p:txBody>
      </p:sp>
      <p:cxnSp>
        <p:nvCxnSpPr>
          <p:cNvPr id="331" name="Google Shape;331;p97"/>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32" name="Google Shape;332;p97"/>
          <p:cNvSpPr txBox="1"/>
          <p:nvPr/>
        </p:nvSpPr>
        <p:spPr>
          <a:xfrm>
            <a:off x="5925513" y="17930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Motores de Plantillas</a:t>
            </a:r>
            <a:endParaRPr b="1" i="0" sz="1500" u="none" cap="none" strike="noStrike">
              <a:solidFill>
                <a:srgbClr val="999999"/>
              </a:solidFill>
              <a:latin typeface="DM Sans"/>
              <a:ea typeface="DM Sans"/>
              <a:cs typeface="DM Sans"/>
              <a:sym typeface="DM Sans"/>
            </a:endParaRPr>
          </a:p>
        </p:txBody>
      </p:sp>
      <p:cxnSp>
        <p:nvCxnSpPr>
          <p:cNvPr id="333" name="Google Shape;333;p97"/>
          <p:cNvCxnSpPr/>
          <p:nvPr/>
        </p:nvCxnSpPr>
        <p:spPr>
          <a:xfrm>
            <a:off x="60160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334" name="Google Shape;334;p97"/>
          <p:cNvSpPr txBox="1"/>
          <p:nvPr/>
        </p:nvSpPr>
        <p:spPr>
          <a:xfrm>
            <a:off x="6008375" y="2643050"/>
            <a:ext cx="17784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Tema 1</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Tema 2</a:t>
            </a:r>
            <a:endParaRPr sz="1200">
              <a:solidFill>
                <a:srgbClr val="999999"/>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Tema 3</a:t>
            </a:r>
            <a:endParaRPr sz="1200">
              <a:solidFill>
                <a:srgbClr val="999999"/>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570" name="Google Shape;570;p124"/>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Como lo ves en el diagrama anterior, los middlewares se ejecutan EN ORDEN, eso quiere decir que, si algún middleware depende de que se haya realizado otra operación ejecutada por un middleware previo, los coloquemos en cascada según prioridad. </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25"/>
          <p:cNvSpPr txBox="1"/>
          <p:nvPr/>
        </p:nvSpPr>
        <p:spPr>
          <a:xfrm>
            <a:off x="14995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Tipos de Middlewares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26"/>
          <p:cNvSpPr txBox="1"/>
          <p:nvPr/>
        </p:nvSpPr>
        <p:spPr>
          <a:xfrm>
            <a:off x="467400" y="2025300"/>
            <a:ext cx="8209200" cy="17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50">
                <a:solidFill>
                  <a:schemeClr val="dk1"/>
                </a:solidFill>
                <a:highlight>
                  <a:srgbClr val="FFFFFF"/>
                </a:highlight>
                <a:latin typeface="DM Sans"/>
                <a:ea typeface="DM Sans"/>
                <a:cs typeface="DM Sans"/>
                <a:sym typeface="DM Sans"/>
              </a:rPr>
              <a:t>Una aplicación Express puede utilizar los siguientes tipos de middleware:</a:t>
            </a:r>
            <a:endParaRPr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highlight>
                  <a:srgbClr val="FFFFFF"/>
                </a:highlight>
                <a:latin typeface="DM Sans"/>
                <a:ea typeface="DM Sans"/>
                <a:cs typeface="DM Sans"/>
                <a:sym typeface="DM Sans"/>
              </a:rPr>
              <a:t>Middleware a nivel de aplicación</a:t>
            </a:r>
            <a:endParaRPr b="1"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highlight>
                  <a:srgbClr val="FFFFFF"/>
                </a:highlight>
                <a:latin typeface="DM Sans"/>
                <a:ea typeface="DM Sans"/>
                <a:cs typeface="DM Sans"/>
                <a:sym typeface="DM Sans"/>
              </a:rPr>
              <a:t>Middleware a nivel endpoint</a:t>
            </a:r>
            <a:endParaRPr b="1"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highlight>
                  <a:srgbClr val="FFFFFF"/>
                </a:highlight>
                <a:latin typeface="DM Sans"/>
                <a:ea typeface="DM Sans"/>
                <a:cs typeface="DM Sans"/>
                <a:sym typeface="DM Sans"/>
              </a:rPr>
              <a:t>Middleware a nivel del Router</a:t>
            </a:r>
            <a:endParaRPr b="1"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highlight>
                  <a:srgbClr val="FFFFFF"/>
                </a:highlight>
                <a:latin typeface="DM Sans"/>
                <a:ea typeface="DM Sans"/>
                <a:cs typeface="DM Sans"/>
                <a:sym typeface="DM Sans"/>
              </a:rPr>
              <a:t>Middleware de manejo de errores</a:t>
            </a:r>
            <a:endParaRPr b="1"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highlight>
                  <a:srgbClr val="FFFFFF"/>
                </a:highlight>
                <a:latin typeface="DM Sans"/>
                <a:ea typeface="DM Sans"/>
                <a:cs typeface="DM Sans"/>
                <a:sym typeface="DM Sans"/>
              </a:rPr>
              <a:t>Middleware incorporado</a:t>
            </a:r>
            <a:endParaRPr b="1" sz="1350">
              <a:solidFill>
                <a:schemeClr val="dk1"/>
              </a:solidFill>
              <a:highlight>
                <a:srgbClr val="FFFFFF"/>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solidFill>
                  <a:schemeClr val="dk1"/>
                </a:solidFill>
                <a:highlight>
                  <a:srgbClr val="FFFFFF"/>
                </a:highlight>
                <a:latin typeface="DM Sans"/>
                <a:ea typeface="DM Sans"/>
                <a:cs typeface="DM Sans"/>
                <a:sym typeface="DM Sans"/>
              </a:rPr>
              <a:t>Middleware de terceros</a:t>
            </a:r>
            <a:endParaRPr b="1" sz="135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highlight>
                <a:srgbClr val="FFFFFF"/>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highlight>
                  <a:schemeClr val="lt1"/>
                </a:highlight>
                <a:latin typeface="DM Sans"/>
                <a:ea typeface="DM Sans"/>
                <a:cs typeface="DM Sans"/>
                <a:sym typeface="DM Sans"/>
              </a:rPr>
              <a:t>Veamos cada uno de ellos.</a:t>
            </a:r>
            <a:endParaRPr sz="1350">
              <a:solidFill>
                <a:schemeClr val="dk1"/>
              </a:solidFill>
              <a:highlight>
                <a:srgbClr val="FFFFFF"/>
              </a:highlight>
              <a:latin typeface="DM Sans"/>
              <a:ea typeface="DM Sans"/>
              <a:cs typeface="DM Sans"/>
              <a:sym typeface="DM Sans"/>
            </a:endParaRPr>
          </a:p>
        </p:txBody>
      </p:sp>
      <p:sp>
        <p:nvSpPr>
          <p:cNvPr id="581" name="Google Shape;581;p126"/>
          <p:cNvSpPr txBox="1"/>
          <p:nvPr/>
        </p:nvSpPr>
        <p:spPr>
          <a:xfrm>
            <a:off x="467400" y="963000"/>
            <a:ext cx="5892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4000">
                <a:latin typeface="DM Sans"/>
                <a:ea typeface="DM Sans"/>
                <a:cs typeface="DM Sans"/>
                <a:sym typeface="DM Sans"/>
              </a:rPr>
              <a:t>Tipos de middleware</a:t>
            </a:r>
            <a:endParaRPr b="1" sz="400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27"/>
          <p:cNvSpPr/>
          <p:nvPr/>
        </p:nvSpPr>
        <p:spPr>
          <a:xfrm>
            <a:off x="647400" y="1597325"/>
            <a:ext cx="7849200" cy="29091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7"/>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lt1"/>
                </a:solidFill>
                <a:latin typeface="DM Sans"/>
                <a:ea typeface="DM Sans"/>
                <a:cs typeface="DM Sans"/>
                <a:sym typeface="DM Sans"/>
              </a:rPr>
              <a:t>Middleware de nivel de aplicación</a:t>
            </a:r>
            <a:endParaRPr b="1" sz="3500">
              <a:solidFill>
                <a:schemeClr val="lt1"/>
              </a:solidFill>
              <a:latin typeface="DM Sans"/>
              <a:ea typeface="DM Sans"/>
              <a:cs typeface="DM Sans"/>
              <a:sym typeface="DM Sans"/>
            </a:endParaRPr>
          </a:p>
        </p:txBody>
      </p:sp>
      <p:sp>
        <p:nvSpPr>
          <p:cNvPr id="588" name="Google Shape;588;p127"/>
          <p:cNvSpPr txBox="1"/>
          <p:nvPr/>
        </p:nvSpPr>
        <p:spPr>
          <a:xfrm>
            <a:off x="5971975" y="2128325"/>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Este ejemplo muestra una función de middleware sin ninguna vía de acceso de montaje. La función se ejecuta cada vez que la aplicación recibe una solicitud.</a:t>
            </a:r>
            <a:endParaRPr sz="1350">
              <a:latin typeface="DM Sans"/>
              <a:ea typeface="DM Sans"/>
              <a:cs typeface="DM Sans"/>
              <a:sym typeface="DM Sans"/>
            </a:endParaRPr>
          </a:p>
        </p:txBody>
      </p:sp>
      <p:sp>
        <p:nvSpPr>
          <p:cNvPr id="589" name="Google Shape;589;p127"/>
          <p:cNvSpPr txBox="1"/>
          <p:nvPr/>
        </p:nvSpPr>
        <p:spPr>
          <a:xfrm>
            <a:off x="912175" y="2252825"/>
            <a:ext cx="4713900" cy="15981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4FC1FF"/>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 = </a:t>
            </a:r>
            <a:r>
              <a:rPr lang="es" sz="1050">
                <a:solidFill>
                  <a:srgbClr val="DCDCAA"/>
                </a:solidFill>
                <a:highlight>
                  <a:srgbClr val="1E1E1E"/>
                </a:highlight>
                <a:latin typeface="Courier New"/>
                <a:ea typeface="Courier New"/>
                <a:cs typeface="Courier New"/>
                <a:sym typeface="Courier New"/>
              </a:rPr>
              <a:t>express</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9CDCFE"/>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use</a:t>
            </a:r>
            <a:r>
              <a:rPr lang="es" sz="1050">
                <a:solidFill>
                  <a:srgbClr val="D4D4D4"/>
                </a:solidFill>
                <a:highlight>
                  <a:srgbClr val="1E1E1E"/>
                </a:highlight>
                <a:latin typeface="Courier New"/>
                <a:ea typeface="Courier New"/>
                <a:cs typeface="Courier New"/>
                <a:sym typeface="Courier New"/>
              </a:rPr>
              <a:t>(</a:t>
            </a:r>
            <a:r>
              <a:rPr lang="es" sz="1050">
                <a:solidFill>
                  <a:srgbClr val="569CD6"/>
                </a:solidFill>
                <a:highlight>
                  <a:srgbClr val="1E1E1E"/>
                </a:highlight>
                <a:latin typeface="Courier New"/>
                <a:ea typeface="Courier New"/>
                <a:cs typeface="Courier New"/>
                <a:sym typeface="Courier New"/>
              </a:rPr>
              <a:t>function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next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console</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log</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'Time:'</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Date</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now</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next</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600">
              <a:solidFill>
                <a:srgbClr val="0077AA"/>
              </a:solidFill>
              <a:highlight>
                <a:srgbClr val="F7F7F7"/>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28"/>
          <p:cNvSpPr/>
          <p:nvPr/>
        </p:nvSpPr>
        <p:spPr>
          <a:xfrm>
            <a:off x="647400" y="1597325"/>
            <a:ext cx="7849200" cy="3003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28"/>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lt1"/>
                </a:solidFill>
                <a:latin typeface="DM Sans"/>
                <a:ea typeface="DM Sans"/>
                <a:cs typeface="DM Sans"/>
                <a:sym typeface="DM Sans"/>
              </a:rPr>
              <a:t>Middleware de nivel de </a:t>
            </a:r>
            <a:r>
              <a:rPr b="1" lang="es" sz="3500">
                <a:solidFill>
                  <a:schemeClr val="lt1"/>
                </a:solidFill>
                <a:latin typeface="DM Sans"/>
                <a:ea typeface="DM Sans"/>
                <a:cs typeface="DM Sans"/>
                <a:sym typeface="DM Sans"/>
              </a:rPr>
              <a:t>endpoint</a:t>
            </a:r>
            <a:endParaRPr b="1" sz="3500">
              <a:solidFill>
                <a:schemeClr val="lt1"/>
              </a:solidFill>
              <a:latin typeface="DM Sans"/>
              <a:ea typeface="DM Sans"/>
              <a:cs typeface="DM Sans"/>
              <a:sym typeface="DM Sans"/>
            </a:endParaRPr>
          </a:p>
        </p:txBody>
      </p:sp>
      <p:sp>
        <p:nvSpPr>
          <p:cNvPr id="596" name="Google Shape;596;p128"/>
          <p:cNvSpPr txBox="1"/>
          <p:nvPr/>
        </p:nvSpPr>
        <p:spPr>
          <a:xfrm>
            <a:off x="756625" y="1730900"/>
            <a:ext cx="7413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Se pueden agregar una o múltiples funciones middlewares en los procesos de atención de las rutas como se muestra a continuación:</a:t>
            </a:r>
            <a:endParaRPr sz="1350">
              <a:latin typeface="DM Sans"/>
              <a:ea typeface="DM Sans"/>
              <a:cs typeface="DM Sans"/>
              <a:sym typeface="DM Sans"/>
            </a:endParaRPr>
          </a:p>
        </p:txBody>
      </p:sp>
      <p:sp>
        <p:nvSpPr>
          <p:cNvPr id="597" name="Google Shape;597;p128"/>
          <p:cNvSpPr txBox="1"/>
          <p:nvPr/>
        </p:nvSpPr>
        <p:spPr>
          <a:xfrm>
            <a:off x="826025" y="2386375"/>
            <a:ext cx="3176700" cy="20154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900">
                <a:solidFill>
                  <a:srgbClr val="569CD6"/>
                </a:solidFill>
                <a:highlight>
                  <a:srgbClr val="1E1E1E"/>
                </a:highlight>
                <a:latin typeface="Courier New"/>
                <a:ea typeface="Courier New"/>
                <a:cs typeface="Courier New"/>
                <a:sym typeface="Courier New"/>
              </a:rPr>
              <a:t>function</a:t>
            </a:r>
            <a:r>
              <a:rPr lang="es" sz="900">
                <a:solidFill>
                  <a:srgbClr val="D4D4D4"/>
                </a:solidFill>
                <a:highlight>
                  <a:srgbClr val="1E1E1E"/>
                </a:highlight>
                <a:latin typeface="Courier New"/>
                <a:ea typeface="Courier New"/>
                <a:cs typeface="Courier New"/>
                <a:sym typeface="Courier New"/>
              </a:rPr>
              <a:t> </a:t>
            </a:r>
            <a:r>
              <a:rPr lang="es" sz="900">
                <a:solidFill>
                  <a:srgbClr val="DCDCAA"/>
                </a:solidFill>
                <a:highlight>
                  <a:srgbClr val="1E1E1E"/>
                </a:highlight>
                <a:latin typeface="Courier New"/>
                <a:ea typeface="Courier New"/>
                <a:cs typeface="Courier New"/>
                <a:sym typeface="Courier New"/>
              </a:rPr>
              <a:t>mid1</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res</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next</a:t>
            </a:r>
            <a:r>
              <a:rPr lang="es"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dato1</a:t>
            </a:r>
            <a:r>
              <a:rPr lang="es" sz="900">
                <a:solidFill>
                  <a:srgbClr val="D4D4D4"/>
                </a:solidFill>
                <a:highlight>
                  <a:srgbClr val="1E1E1E"/>
                </a:highlight>
                <a:latin typeface="Courier New"/>
                <a:ea typeface="Courier New"/>
                <a:cs typeface="Courier New"/>
                <a:sym typeface="Courier New"/>
              </a:rPr>
              <a:t> = </a:t>
            </a:r>
            <a:r>
              <a:rPr lang="es" sz="900">
                <a:solidFill>
                  <a:srgbClr val="CE9178"/>
                </a:solidFill>
                <a:highlight>
                  <a:srgbClr val="1E1E1E"/>
                </a:highlight>
                <a:latin typeface="Courier New"/>
                <a:ea typeface="Courier New"/>
                <a:cs typeface="Courier New"/>
                <a:sym typeface="Courier New"/>
              </a:rPr>
              <a:t>'un dato'</a:t>
            </a:r>
            <a:endParaRPr sz="90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DCDCAA"/>
                </a:solidFill>
                <a:highlight>
                  <a:srgbClr val="1E1E1E"/>
                </a:highlight>
                <a:latin typeface="Courier New"/>
                <a:ea typeface="Courier New"/>
                <a:cs typeface="Courier New"/>
                <a:sym typeface="Courier New"/>
              </a:rPr>
              <a:t>next</a:t>
            </a: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569CD6"/>
                </a:solidFill>
                <a:highlight>
                  <a:srgbClr val="1E1E1E"/>
                </a:highlight>
                <a:latin typeface="Courier New"/>
                <a:ea typeface="Courier New"/>
                <a:cs typeface="Courier New"/>
                <a:sym typeface="Courier New"/>
              </a:rPr>
              <a:t>function</a:t>
            </a:r>
            <a:r>
              <a:rPr lang="es" sz="900">
                <a:solidFill>
                  <a:srgbClr val="D4D4D4"/>
                </a:solidFill>
                <a:highlight>
                  <a:srgbClr val="1E1E1E"/>
                </a:highlight>
                <a:latin typeface="Courier New"/>
                <a:ea typeface="Courier New"/>
                <a:cs typeface="Courier New"/>
                <a:sym typeface="Courier New"/>
              </a:rPr>
              <a:t> </a:t>
            </a:r>
            <a:r>
              <a:rPr lang="es" sz="900">
                <a:solidFill>
                  <a:srgbClr val="DCDCAA"/>
                </a:solidFill>
                <a:highlight>
                  <a:srgbClr val="1E1E1E"/>
                </a:highlight>
                <a:latin typeface="Courier New"/>
                <a:ea typeface="Courier New"/>
                <a:cs typeface="Courier New"/>
                <a:sym typeface="Courier New"/>
              </a:rPr>
              <a:t>mid2</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res</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next</a:t>
            </a:r>
            <a:r>
              <a:rPr lang="es"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dato2</a:t>
            </a:r>
            <a:r>
              <a:rPr lang="es" sz="900">
                <a:solidFill>
                  <a:srgbClr val="D4D4D4"/>
                </a:solidFill>
                <a:highlight>
                  <a:srgbClr val="1E1E1E"/>
                </a:highlight>
                <a:latin typeface="Courier New"/>
                <a:ea typeface="Courier New"/>
                <a:cs typeface="Courier New"/>
                <a:sym typeface="Courier New"/>
              </a:rPr>
              <a:t> = </a:t>
            </a:r>
            <a:r>
              <a:rPr lang="es" sz="900">
                <a:solidFill>
                  <a:srgbClr val="CE9178"/>
                </a:solidFill>
                <a:highlight>
                  <a:srgbClr val="1E1E1E"/>
                </a:highlight>
                <a:latin typeface="Courier New"/>
                <a:ea typeface="Courier New"/>
                <a:cs typeface="Courier New"/>
                <a:sym typeface="Courier New"/>
              </a:rPr>
              <a:t>'otro dato'</a:t>
            </a:r>
            <a:endParaRPr sz="90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DCDCAA"/>
                </a:solidFill>
                <a:highlight>
                  <a:srgbClr val="1E1E1E"/>
                </a:highlight>
                <a:latin typeface="Courier New"/>
                <a:ea typeface="Courier New"/>
                <a:cs typeface="Courier New"/>
                <a:sym typeface="Courier New"/>
              </a:rPr>
              <a:t>next</a:t>
            </a: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
        <p:nvSpPr>
          <p:cNvPr id="598" name="Google Shape;598;p128"/>
          <p:cNvSpPr txBox="1"/>
          <p:nvPr/>
        </p:nvSpPr>
        <p:spPr>
          <a:xfrm>
            <a:off x="4723150" y="2292475"/>
            <a:ext cx="3616500" cy="2203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s" sz="900">
                <a:solidFill>
                  <a:srgbClr val="9CDCFE"/>
                </a:solidFill>
                <a:highlight>
                  <a:srgbClr val="1E1E1E"/>
                </a:highlight>
                <a:latin typeface="Courier New"/>
                <a:ea typeface="Courier New"/>
                <a:cs typeface="Courier New"/>
                <a:sym typeface="Courier New"/>
              </a:rPr>
              <a:t>app</a:t>
            </a:r>
            <a:r>
              <a:rPr lang="es" sz="900">
                <a:solidFill>
                  <a:srgbClr val="D4D4D4"/>
                </a:solidFill>
                <a:highlight>
                  <a:srgbClr val="1E1E1E"/>
                </a:highlight>
                <a:latin typeface="Courier New"/>
                <a:ea typeface="Courier New"/>
                <a:cs typeface="Courier New"/>
                <a:sym typeface="Courier New"/>
              </a:rPr>
              <a:t>.</a:t>
            </a:r>
            <a:r>
              <a:rPr lang="es" sz="900">
                <a:solidFill>
                  <a:srgbClr val="DCDCAA"/>
                </a:solidFill>
                <a:highlight>
                  <a:srgbClr val="1E1E1E"/>
                </a:highlight>
                <a:latin typeface="Courier New"/>
                <a:ea typeface="Courier New"/>
                <a:cs typeface="Courier New"/>
                <a:sym typeface="Courier New"/>
              </a:rPr>
              <a:t>get</a:t>
            </a:r>
            <a:r>
              <a:rPr lang="es" sz="900">
                <a:solidFill>
                  <a:srgbClr val="D4D4D4"/>
                </a:solidFill>
                <a:highlight>
                  <a:srgbClr val="1E1E1E"/>
                </a:highlight>
                <a:latin typeface="Courier New"/>
                <a:ea typeface="Courier New"/>
                <a:cs typeface="Courier New"/>
                <a:sym typeface="Courier New"/>
              </a:rPr>
              <a:t>(</a:t>
            </a:r>
            <a:r>
              <a:rPr lang="es" sz="900">
                <a:solidFill>
                  <a:srgbClr val="CE9178"/>
                </a:solidFill>
                <a:highlight>
                  <a:srgbClr val="1E1E1E"/>
                </a:highlight>
                <a:latin typeface="Courier New"/>
                <a:ea typeface="Courier New"/>
                <a:cs typeface="Courier New"/>
                <a:sym typeface="Courier New"/>
              </a:rPr>
              <a:t>'/ruta1'</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mid1</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res</a:t>
            </a:r>
            <a:r>
              <a:rPr lang="es" sz="900">
                <a:solidFill>
                  <a:srgbClr val="D4D4D4"/>
                </a:solidFill>
                <a:highlight>
                  <a:srgbClr val="1E1E1E"/>
                </a:highlight>
                <a:latin typeface="Courier New"/>
                <a:ea typeface="Courier New"/>
                <a:cs typeface="Courier New"/>
                <a:sym typeface="Courier New"/>
              </a:rPr>
              <a:t>) </a:t>
            </a:r>
            <a:r>
              <a:rPr lang="es" sz="900">
                <a:solidFill>
                  <a:srgbClr val="569CD6"/>
                </a:solidFill>
                <a:highlight>
                  <a:srgbClr val="1E1E1E"/>
                </a:highlight>
                <a:latin typeface="Courier New"/>
                <a:ea typeface="Courier New"/>
                <a:cs typeface="Courier New"/>
                <a:sym typeface="Courier New"/>
              </a:rPr>
              <a:t>=&gt;</a:t>
            </a:r>
            <a:r>
              <a:rPr lang="es"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res</a:t>
            </a:r>
            <a:r>
              <a:rPr lang="es" sz="900">
                <a:solidFill>
                  <a:srgbClr val="D4D4D4"/>
                </a:solidFill>
                <a:highlight>
                  <a:srgbClr val="1E1E1E"/>
                </a:highlight>
                <a:latin typeface="Courier New"/>
                <a:ea typeface="Courier New"/>
                <a:cs typeface="Courier New"/>
                <a:sym typeface="Courier New"/>
              </a:rPr>
              <a:t>.</a:t>
            </a:r>
            <a:r>
              <a:rPr lang="es" sz="900">
                <a:solidFill>
                  <a:srgbClr val="DCDCAA"/>
                </a:solidFill>
                <a:highlight>
                  <a:srgbClr val="1E1E1E"/>
                </a:highlight>
                <a:latin typeface="Courier New"/>
                <a:ea typeface="Courier New"/>
                <a:cs typeface="Courier New"/>
                <a:sym typeface="Courier New"/>
              </a:rPr>
              <a:t>json</a:t>
            </a: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dato1:</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dato1</a:t>
            </a:r>
            <a:endParaRPr sz="9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9CDCFE"/>
                </a:solidFill>
                <a:highlight>
                  <a:srgbClr val="1E1E1E"/>
                </a:highlight>
                <a:latin typeface="Courier New"/>
                <a:ea typeface="Courier New"/>
                <a:cs typeface="Courier New"/>
                <a:sym typeface="Courier New"/>
              </a:rPr>
              <a:t>app</a:t>
            </a:r>
            <a:r>
              <a:rPr lang="es" sz="900">
                <a:solidFill>
                  <a:srgbClr val="D4D4D4"/>
                </a:solidFill>
                <a:highlight>
                  <a:srgbClr val="1E1E1E"/>
                </a:highlight>
                <a:latin typeface="Courier New"/>
                <a:ea typeface="Courier New"/>
                <a:cs typeface="Courier New"/>
                <a:sym typeface="Courier New"/>
              </a:rPr>
              <a:t>.</a:t>
            </a:r>
            <a:r>
              <a:rPr lang="es" sz="900">
                <a:solidFill>
                  <a:srgbClr val="DCDCAA"/>
                </a:solidFill>
                <a:highlight>
                  <a:srgbClr val="1E1E1E"/>
                </a:highlight>
                <a:latin typeface="Courier New"/>
                <a:ea typeface="Courier New"/>
                <a:cs typeface="Courier New"/>
                <a:sym typeface="Courier New"/>
              </a:rPr>
              <a:t>get</a:t>
            </a:r>
            <a:r>
              <a:rPr lang="es" sz="900">
                <a:solidFill>
                  <a:srgbClr val="D4D4D4"/>
                </a:solidFill>
                <a:highlight>
                  <a:srgbClr val="1E1E1E"/>
                </a:highlight>
                <a:latin typeface="Courier New"/>
                <a:ea typeface="Courier New"/>
                <a:cs typeface="Courier New"/>
                <a:sym typeface="Courier New"/>
              </a:rPr>
              <a:t>(</a:t>
            </a:r>
            <a:r>
              <a:rPr lang="es" sz="900">
                <a:solidFill>
                  <a:srgbClr val="CE9178"/>
                </a:solidFill>
                <a:highlight>
                  <a:srgbClr val="1E1E1E"/>
                </a:highlight>
                <a:latin typeface="Courier New"/>
                <a:ea typeface="Courier New"/>
                <a:cs typeface="Courier New"/>
                <a:sym typeface="Courier New"/>
              </a:rPr>
              <a:t>'/ruta2'</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mid1</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mid2</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res</a:t>
            </a:r>
            <a:r>
              <a:rPr lang="es" sz="900">
                <a:solidFill>
                  <a:srgbClr val="D4D4D4"/>
                </a:solidFill>
                <a:highlight>
                  <a:srgbClr val="1E1E1E"/>
                </a:highlight>
                <a:latin typeface="Courier New"/>
                <a:ea typeface="Courier New"/>
                <a:cs typeface="Courier New"/>
                <a:sym typeface="Courier New"/>
              </a:rPr>
              <a:t>) </a:t>
            </a:r>
            <a:r>
              <a:rPr lang="es" sz="900">
                <a:solidFill>
                  <a:srgbClr val="569CD6"/>
                </a:solidFill>
                <a:highlight>
                  <a:srgbClr val="1E1E1E"/>
                </a:highlight>
                <a:latin typeface="Courier New"/>
                <a:ea typeface="Courier New"/>
                <a:cs typeface="Courier New"/>
                <a:sym typeface="Courier New"/>
              </a:rPr>
              <a:t>=&gt;</a:t>
            </a:r>
            <a:r>
              <a:rPr lang="es"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res</a:t>
            </a:r>
            <a:r>
              <a:rPr lang="es" sz="900">
                <a:solidFill>
                  <a:srgbClr val="D4D4D4"/>
                </a:solidFill>
                <a:highlight>
                  <a:srgbClr val="1E1E1E"/>
                </a:highlight>
                <a:latin typeface="Courier New"/>
                <a:ea typeface="Courier New"/>
                <a:cs typeface="Courier New"/>
                <a:sym typeface="Courier New"/>
              </a:rPr>
              <a:t>.</a:t>
            </a:r>
            <a:r>
              <a:rPr lang="es" sz="900">
                <a:solidFill>
                  <a:srgbClr val="DCDCAA"/>
                </a:solidFill>
                <a:highlight>
                  <a:srgbClr val="1E1E1E"/>
                </a:highlight>
                <a:latin typeface="Courier New"/>
                <a:ea typeface="Courier New"/>
                <a:cs typeface="Courier New"/>
                <a:sym typeface="Courier New"/>
              </a:rPr>
              <a:t>json</a:t>
            </a: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dato1:</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dato1</a:t>
            </a:r>
            <a:r>
              <a:rPr lang="es"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dato2:</a:t>
            </a:r>
            <a:r>
              <a:rPr lang="es" sz="900">
                <a:solidFill>
                  <a:srgbClr val="D4D4D4"/>
                </a:solidFill>
                <a:highlight>
                  <a:srgbClr val="1E1E1E"/>
                </a:highlight>
                <a:latin typeface="Courier New"/>
                <a:ea typeface="Courier New"/>
                <a:cs typeface="Courier New"/>
                <a:sym typeface="Courier New"/>
              </a:rPr>
              <a:t> </a:t>
            </a:r>
            <a:r>
              <a:rPr lang="es" sz="900">
                <a:solidFill>
                  <a:srgbClr val="9CDCFE"/>
                </a:solidFill>
                <a:highlight>
                  <a:srgbClr val="1E1E1E"/>
                </a:highlight>
                <a:latin typeface="Courier New"/>
                <a:ea typeface="Courier New"/>
                <a:cs typeface="Courier New"/>
                <a:sym typeface="Courier New"/>
              </a:rPr>
              <a:t>req</a:t>
            </a:r>
            <a:r>
              <a:rPr lang="es" sz="900">
                <a:solidFill>
                  <a:srgbClr val="D4D4D4"/>
                </a:solidFill>
                <a:highlight>
                  <a:srgbClr val="1E1E1E"/>
                </a:highlight>
                <a:latin typeface="Courier New"/>
                <a:ea typeface="Courier New"/>
                <a:cs typeface="Courier New"/>
                <a:sym typeface="Courier New"/>
              </a:rPr>
              <a:t>.</a:t>
            </a:r>
            <a:r>
              <a:rPr lang="es" sz="900">
                <a:solidFill>
                  <a:srgbClr val="9CDCFE"/>
                </a:solidFill>
                <a:highlight>
                  <a:srgbClr val="1E1E1E"/>
                </a:highlight>
                <a:latin typeface="Courier New"/>
                <a:ea typeface="Courier New"/>
                <a:cs typeface="Courier New"/>
                <a:sym typeface="Courier New"/>
              </a:rPr>
              <a:t>dato2</a:t>
            </a:r>
            <a:endParaRPr sz="90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00">
                <a:solidFill>
                  <a:srgbClr val="D4D4D4"/>
                </a:solidFill>
                <a:highlight>
                  <a:srgbClr val="1E1E1E"/>
                </a:highlight>
                <a:latin typeface="Courier New"/>
                <a:ea typeface="Courier New"/>
                <a:cs typeface="Courier New"/>
                <a:sym typeface="Courier New"/>
              </a:rPr>
              <a:t>})</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29"/>
          <p:cNvSpPr/>
          <p:nvPr/>
        </p:nvSpPr>
        <p:spPr>
          <a:xfrm>
            <a:off x="647400" y="1597325"/>
            <a:ext cx="7849200" cy="3003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29"/>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lt1"/>
                </a:solidFill>
                <a:latin typeface="DM Sans"/>
                <a:ea typeface="DM Sans"/>
                <a:cs typeface="DM Sans"/>
                <a:sym typeface="DM Sans"/>
              </a:rPr>
              <a:t>Middleware de nivel del Router</a:t>
            </a:r>
            <a:endParaRPr b="1" sz="3500">
              <a:solidFill>
                <a:schemeClr val="lt1"/>
              </a:solidFill>
              <a:latin typeface="DM Sans"/>
              <a:ea typeface="DM Sans"/>
              <a:cs typeface="DM Sans"/>
              <a:sym typeface="DM Sans"/>
            </a:endParaRPr>
          </a:p>
        </p:txBody>
      </p:sp>
      <p:sp>
        <p:nvSpPr>
          <p:cNvPr id="605" name="Google Shape;605;p129"/>
          <p:cNvSpPr txBox="1"/>
          <p:nvPr/>
        </p:nvSpPr>
        <p:spPr>
          <a:xfrm>
            <a:off x="756625" y="1730900"/>
            <a:ext cx="7413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El middleware de nivel de router funciona de la misma manera que el middleware de nivel de aplicación, excepto que está enlazado a una instancia de express.Router().</a:t>
            </a:r>
            <a:endParaRPr sz="1350">
              <a:latin typeface="DM Sans"/>
              <a:ea typeface="DM Sans"/>
              <a:cs typeface="DM Sans"/>
              <a:sym typeface="DM Sans"/>
            </a:endParaRPr>
          </a:p>
        </p:txBody>
      </p:sp>
      <p:sp>
        <p:nvSpPr>
          <p:cNvPr id="606" name="Google Shape;606;p129"/>
          <p:cNvSpPr txBox="1"/>
          <p:nvPr/>
        </p:nvSpPr>
        <p:spPr>
          <a:xfrm>
            <a:off x="809100" y="2414325"/>
            <a:ext cx="7525800" cy="20262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950">
                <a:solidFill>
                  <a:srgbClr val="569CD6"/>
                </a:solidFill>
                <a:highlight>
                  <a:srgbClr val="1E1E1E"/>
                </a:highlight>
                <a:latin typeface="Courier New"/>
                <a:ea typeface="Courier New"/>
                <a:cs typeface="Courier New"/>
                <a:sym typeface="Courier New"/>
              </a:rPr>
              <a:t>const</a:t>
            </a:r>
            <a:r>
              <a:rPr lang="es" sz="950">
                <a:solidFill>
                  <a:srgbClr val="D4D4D4"/>
                </a:solidFill>
                <a:highlight>
                  <a:srgbClr val="1E1E1E"/>
                </a:highlight>
                <a:latin typeface="Courier New"/>
                <a:ea typeface="Courier New"/>
                <a:cs typeface="Courier New"/>
                <a:sym typeface="Courier New"/>
              </a:rPr>
              <a:t> </a:t>
            </a:r>
            <a:r>
              <a:rPr lang="es" sz="950">
                <a:solidFill>
                  <a:srgbClr val="4FC1FF"/>
                </a:solidFill>
                <a:highlight>
                  <a:srgbClr val="1E1E1E"/>
                </a:highlight>
                <a:latin typeface="Courier New"/>
                <a:ea typeface="Courier New"/>
                <a:cs typeface="Courier New"/>
                <a:sym typeface="Courier New"/>
              </a:rPr>
              <a:t>app</a:t>
            </a:r>
            <a:r>
              <a:rPr lang="es" sz="950">
                <a:solidFill>
                  <a:srgbClr val="D4D4D4"/>
                </a:solidFill>
                <a:highlight>
                  <a:srgbClr val="1E1E1E"/>
                </a:highlight>
                <a:latin typeface="Courier New"/>
                <a:ea typeface="Courier New"/>
                <a:cs typeface="Courier New"/>
                <a:sym typeface="Courier New"/>
              </a:rPr>
              <a:t> = </a:t>
            </a:r>
            <a:r>
              <a:rPr lang="es" sz="950">
                <a:solidFill>
                  <a:srgbClr val="DCDCAA"/>
                </a:solidFill>
                <a:highlight>
                  <a:srgbClr val="1E1E1E"/>
                </a:highlight>
                <a:latin typeface="Courier New"/>
                <a:ea typeface="Courier New"/>
                <a:cs typeface="Courier New"/>
                <a:sym typeface="Courier New"/>
              </a:rPr>
              <a:t>express</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rgbClr val="569CD6"/>
                </a:solidFill>
                <a:highlight>
                  <a:srgbClr val="1E1E1E"/>
                </a:highlight>
                <a:latin typeface="Courier New"/>
                <a:ea typeface="Courier New"/>
                <a:cs typeface="Courier New"/>
                <a:sym typeface="Courier New"/>
              </a:rPr>
              <a:t>const</a:t>
            </a:r>
            <a:r>
              <a:rPr lang="es" sz="950">
                <a:solidFill>
                  <a:srgbClr val="D4D4D4"/>
                </a:solidFill>
                <a:highlight>
                  <a:srgbClr val="1E1E1E"/>
                </a:highlight>
                <a:latin typeface="Courier New"/>
                <a:ea typeface="Courier New"/>
                <a:cs typeface="Courier New"/>
                <a:sym typeface="Courier New"/>
              </a:rPr>
              <a:t> </a:t>
            </a:r>
            <a:r>
              <a:rPr lang="es" sz="950">
                <a:solidFill>
                  <a:srgbClr val="4FC1FF"/>
                </a:solidFill>
                <a:highlight>
                  <a:srgbClr val="1E1E1E"/>
                </a:highlight>
                <a:latin typeface="Courier New"/>
                <a:ea typeface="Courier New"/>
                <a:cs typeface="Courier New"/>
                <a:sym typeface="Courier New"/>
              </a:rPr>
              <a:t>router</a:t>
            </a:r>
            <a:r>
              <a:rPr lang="es" sz="950">
                <a:solidFill>
                  <a:srgbClr val="D4D4D4"/>
                </a:solidFill>
                <a:highlight>
                  <a:srgbClr val="1E1E1E"/>
                </a:highlight>
                <a:latin typeface="Courier New"/>
                <a:ea typeface="Courier New"/>
                <a:cs typeface="Courier New"/>
                <a:sym typeface="Courier New"/>
              </a:rPr>
              <a:t> = </a:t>
            </a:r>
            <a:r>
              <a:rPr lang="es" sz="950">
                <a:solidFill>
                  <a:srgbClr val="9CDCFE"/>
                </a:solidFill>
                <a:highlight>
                  <a:srgbClr val="1E1E1E"/>
                </a:highlight>
                <a:latin typeface="Courier New"/>
                <a:ea typeface="Courier New"/>
                <a:cs typeface="Courier New"/>
                <a:sym typeface="Courier New"/>
              </a:rPr>
              <a:t>express</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Router</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9955"/>
                </a:solidFill>
                <a:highlight>
                  <a:srgbClr val="1E1E1E"/>
                </a:highlight>
                <a:latin typeface="Courier New"/>
                <a:ea typeface="Courier New"/>
                <a:cs typeface="Courier New"/>
                <a:sym typeface="Courier New"/>
              </a:rPr>
              <a:t>// funcion middleware sin via de acceso de montaje.</a:t>
            </a:r>
            <a:endParaRPr sz="9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rgbClr val="6A9955"/>
                </a:solidFill>
                <a:highlight>
                  <a:srgbClr val="1E1E1E"/>
                </a:highlight>
                <a:latin typeface="Courier New"/>
                <a:ea typeface="Courier New"/>
                <a:cs typeface="Courier New"/>
                <a:sym typeface="Courier New"/>
              </a:rPr>
              <a:t>// El codigo es ejecutado por cada peticion al router</a:t>
            </a:r>
            <a:endParaRPr sz="9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rgbClr val="9CDCFE"/>
                </a:solidFill>
                <a:highlight>
                  <a:srgbClr val="1E1E1E"/>
                </a:highlight>
                <a:latin typeface="Courier New"/>
                <a:ea typeface="Courier New"/>
                <a:cs typeface="Courier New"/>
                <a:sym typeface="Courier New"/>
              </a:rPr>
              <a:t>router</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use</a:t>
            </a:r>
            <a:r>
              <a:rPr lang="es" sz="950">
                <a:solidFill>
                  <a:srgbClr val="D4D4D4"/>
                </a:solidFill>
                <a:highlight>
                  <a:srgbClr val="1E1E1E"/>
                </a:highlight>
                <a:latin typeface="Courier New"/>
                <a:ea typeface="Courier New"/>
                <a:cs typeface="Courier New"/>
                <a:sym typeface="Courier New"/>
              </a:rPr>
              <a:t>(</a:t>
            </a:r>
            <a:r>
              <a:rPr lang="es" sz="950">
                <a:solidFill>
                  <a:srgbClr val="569CD6"/>
                </a:solidFill>
                <a:highlight>
                  <a:srgbClr val="1E1E1E"/>
                </a:highlight>
                <a:latin typeface="Courier New"/>
                <a:ea typeface="Courier New"/>
                <a:cs typeface="Courier New"/>
                <a:sym typeface="Courier New"/>
              </a:rPr>
              <a:t>function</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req</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res</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next</a:t>
            </a: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console</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log</a:t>
            </a:r>
            <a:r>
              <a:rPr lang="es" sz="950">
                <a:solidFill>
                  <a:srgbClr val="D4D4D4"/>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'Time:'</a:t>
            </a:r>
            <a:r>
              <a:rPr lang="es" sz="950">
                <a:solidFill>
                  <a:srgbClr val="D4D4D4"/>
                </a:solidFill>
                <a:highlight>
                  <a:srgbClr val="1E1E1E"/>
                </a:highlight>
                <a:latin typeface="Courier New"/>
                <a:ea typeface="Courier New"/>
                <a:cs typeface="Courier New"/>
                <a:sym typeface="Courier New"/>
              </a:rPr>
              <a:t>, </a:t>
            </a:r>
            <a:r>
              <a:rPr lang="es" sz="950">
                <a:solidFill>
                  <a:srgbClr val="4EC9B0"/>
                </a:solidFill>
                <a:highlight>
                  <a:srgbClr val="1E1E1E"/>
                </a:highlight>
                <a:latin typeface="Courier New"/>
                <a:ea typeface="Courier New"/>
                <a:cs typeface="Courier New"/>
                <a:sym typeface="Courier New"/>
              </a:rPr>
              <a:t>Date</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now</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950">
                <a:solidFill>
                  <a:srgbClr val="D4D4D4"/>
                </a:solidFill>
                <a:highlight>
                  <a:srgbClr val="1E1E1E"/>
                </a:highlight>
                <a:latin typeface="Courier New"/>
                <a:ea typeface="Courier New"/>
                <a:cs typeface="Courier New"/>
                <a:sym typeface="Courier New"/>
              </a:rPr>
              <a:t>  </a:t>
            </a:r>
            <a:r>
              <a:rPr lang="es" sz="950">
                <a:solidFill>
                  <a:srgbClr val="DCDCAA"/>
                </a:solidFill>
                <a:highlight>
                  <a:srgbClr val="1E1E1E"/>
                </a:highlight>
                <a:latin typeface="Courier New"/>
                <a:ea typeface="Courier New"/>
                <a:cs typeface="Courier New"/>
                <a:sym typeface="Courier New"/>
              </a:rPr>
              <a:t>next</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a:t>
            </a:r>
            <a:endParaRPr sz="1500">
              <a:solidFill>
                <a:srgbClr val="0077AA"/>
              </a:solidFill>
              <a:highlight>
                <a:srgbClr val="F7F7F7"/>
              </a:highlight>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30"/>
          <p:cNvSpPr/>
          <p:nvPr/>
        </p:nvSpPr>
        <p:spPr>
          <a:xfrm>
            <a:off x="647400" y="1597325"/>
            <a:ext cx="7849200" cy="3003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0"/>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lt1"/>
                </a:solidFill>
                <a:latin typeface="DM Sans"/>
                <a:ea typeface="DM Sans"/>
                <a:cs typeface="DM Sans"/>
                <a:sym typeface="DM Sans"/>
              </a:rPr>
              <a:t>Middleware de manejo de errores</a:t>
            </a:r>
            <a:endParaRPr b="1" sz="3500">
              <a:solidFill>
                <a:schemeClr val="lt1"/>
              </a:solidFill>
              <a:latin typeface="DM Sans"/>
              <a:ea typeface="DM Sans"/>
              <a:cs typeface="DM Sans"/>
              <a:sym typeface="DM Sans"/>
            </a:endParaRPr>
          </a:p>
        </p:txBody>
      </p:sp>
      <p:sp>
        <p:nvSpPr>
          <p:cNvPr id="613" name="Google Shape;613;p130"/>
          <p:cNvSpPr txBox="1"/>
          <p:nvPr/>
        </p:nvSpPr>
        <p:spPr>
          <a:xfrm>
            <a:off x="756625" y="1730900"/>
            <a:ext cx="7413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Estas funciones se definen de la misma forma que otras funciones de middleware, excepto que llevan cuatro argumentos en lugar de tres, específicamente con la firma (err, req, res, next):</a:t>
            </a:r>
            <a:endParaRPr sz="1350">
              <a:latin typeface="DM Sans"/>
              <a:ea typeface="DM Sans"/>
              <a:cs typeface="DM Sans"/>
              <a:sym typeface="DM Sans"/>
            </a:endParaRPr>
          </a:p>
        </p:txBody>
      </p:sp>
      <p:sp>
        <p:nvSpPr>
          <p:cNvPr id="614" name="Google Shape;614;p130"/>
          <p:cNvSpPr txBox="1"/>
          <p:nvPr/>
        </p:nvSpPr>
        <p:spPr>
          <a:xfrm>
            <a:off x="1637400" y="2819400"/>
            <a:ext cx="5869200" cy="13095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rgbClr val="9CDCFE"/>
                </a:solidFill>
                <a:highlight>
                  <a:srgbClr val="1E1E1E"/>
                </a:highlight>
                <a:latin typeface="Courier New"/>
                <a:ea typeface="Courier New"/>
                <a:cs typeface="Courier New"/>
                <a:sym typeface="Courier New"/>
              </a:rPr>
              <a:t>app</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use</a:t>
            </a:r>
            <a:r>
              <a:rPr lang="es" sz="1050">
                <a:solidFill>
                  <a:srgbClr val="D4D4D4"/>
                </a:solidFill>
                <a:highlight>
                  <a:srgbClr val="1E1E1E"/>
                </a:highlight>
                <a:latin typeface="Courier New"/>
                <a:ea typeface="Courier New"/>
                <a:cs typeface="Courier New"/>
                <a:sym typeface="Courier New"/>
              </a:rPr>
              <a:t>(</a:t>
            </a:r>
            <a:r>
              <a:rPr lang="es" sz="1050">
                <a:solidFill>
                  <a:srgbClr val="569CD6"/>
                </a:solidFill>
                <a:highlight>
                  <a:srgbClr val="1E1E1E"/>
                </a:highlight>
                <a:latin typeface="Courier New"/>
                <a:ea typeface="Courier New"/>
                <a:cs typeface="Courier New"/>
                <a:sym typeface="Courier New"/>
              </a:rPr>
              <a:t>function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err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req</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next</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console</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error</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err</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stack</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res</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status</a:t>
            </a:r>
            <a:r>
              <a:rPr lang="es" sz="1050">
                <a:solidFill>
                  <a:srgbClr val="D4D4D4"/>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500</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send</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'Something broke!'</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60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31"/>
          <p:cNvSpPr/>
          <p:nvPr/>
        </p:nvSpPr>
        <p:spPr>
          <a:xfrm>
            <a:off x="647400" y="1184600"/>
            <a:ext cx="7849200" cy="28050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lt1"/>
                </a:solidFill>
                <a:latin typeface="DM Sans"/>
                <a:ea typeface="DM Sans"/>
                <a:cs typeface="DM Sans"/>
                <a:sym typeface="DM Sans"/>
              </a:rPr>
              <a:t>Middleware incorporado</a:t>
            </a:r>
            <a:endParaRPr b="1" sz="3500">
              <a:solidFill>
                <a:schemeClr val="lt1"/>
              </a:solidFill>
              <a:latin typeface="DM Sans"/>
              <a:ea typeface="DM Sans"/>
              <a:cs typeface="DM Sans"/>
              <a:sym typeface="DM Sans"/>
            </a:endParaRPr>
          </a:p>
        </p:txBody>
      </p:sp>
      <p:sp>
        <p:nvSpPr>
          <p:cNvPr id="621" name="Google Shape;621;p131"/>
          <p:cNvSpPr txBox="1"/>
          <p:nvPr/>
        </p:nvSpPr>
        <p:spPr>
          <a:xfrm>
            <a:off x="777600" y="1151725"/>
            <a:ext cx="7536000" cy="26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La única función de middleware incorporado en Express es express.static. Esta función es responsable del servicio de archivos estáticos:</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b="1" i="1"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express.static(root, [options])</a:t>
            </a:r>
            <a:endParaRPr b="1" sz="1350">
              <a:latin typeface="DM Sans"/>
              <a:ea typeface="DM Sans"/>
              <a:cs typeface="DM Sans"/>
              <a:sym typeface="DM Sans"/>
            </a:endParaRPr>
          </a:p>
          <a:p>
            <a:pPr indent="-314325" lvl="1" marL="914400" rtl="0" algn="l">
              <a:lnSpc>
                <a:spcPct val="115000"/>
              </a:lnSpc>
              <a:spcBef>
                <a:spcPts val="0"/>
              </a:spcBef>
              <a:spcAft>
                <a:spcPts val="0"/>
              </a:spcAft>
              <a:buSzPts val="1350"/>
              <a:buFont typeface="Helvetica Neue Light"/>
              <a:buChar char="○"/>
            </a:pPr>
            <a:r>
              <a:rPr lang="es" sz="1350">
                <a:latin typeface="DM Sans"/>
                <a:ea typeface="DM Sans"/>
                <a:cs typeface="DM Sans"/>
                <a:sym typeface="DM Sans"/>
              </a:rPr>
              <a:t>El </a:t>
            </a:r>
            <a:r>
              <a:rPr b="1" lang="es" sz="1350">
                <a:latin typeface="DM Sans"/>
                <a:ea typeface="DM Sans"/>
                <a:cs typeface="DM Sans"/>
                <a:sym typeface="DM Sans"/>
              </a:rPr>
              <a:t>argumento root</a:t>
            </a:r>
            <a:r>
              <a:rPr lang="es" sz="1350">
                <a:latin typeface="DM Sans"/>
                <a:ea typeface="DM Sans"/>
                <a:cs typeface="DM Sans"/>
                <a:sym typeface="DM Sans"/>
              </a:rPr>
              <a:t> especifica el directorio raíz desde el que se realiza el servicio de activos estáticos.</a:t>
            </a:r>
            <a:endParaRPr sz="1350">
              <a:latin typeface="DM Sans"/>
              <a:ea typeface="DM Sans"/>
              <a:cs typeface="DM Sans"/>
              <a:sym typeface="DM Sans"/>
            </a:endParaRPr>
          </a:p>
          <a:p>
            <a:pPr indent="-314325" lvl="1" marL="914400" rtl="0" algn="l">
              <a:lnSpc>
                <a:spcPct val="115000"/>
              </a:lnSpc>
              <a:spcBef>
                <a:spcPts val="0"/>
              </a:spcBef>
              <a:spcAft>
                <a:spcPts val="0"/>
              </a:spcAft>
              <a:buSzPts val="1350"/>
              <a:buFont typeface="Helvetica Neue Light"/>
              <a:buChar char="○"/>
            </a:pPr>
            <a:r>
              <a:rPr lang="es" sz="1350">
                <a:latin typeface="DM Sans"/>
                <a:ea typeface="DM Sans"/>
                <a:cs typeface="DM Sans"/>
                <a:sym typeface="DM Sans"/>
              </a:rPr>
              <a:t>El </a:t>
            </a:r>
            <a:r>
              <a:rPr b="1" lang="es" sz="1350">
                <a:latin typeface="DM Sans"/>
                <a:ea typeface="DM Sans"/>
                <a:cs typeface="DM Sans"/>
                <a:sym typeface="DM Sans"/>
              </a:rPr>
              <a:t>objeto options</a:t>
            </a:r>
            <a:r>
              <a:rPr lang="es" sz="1350">
                <a:latin typeface="DM Sans"/>
                <a:ea typeface="DM Sans"/>
                <a:cs typeface="DM Sans"/>
                <a:sym typeface="DM Sans"/>
              </a:rPr>
              <a:t> opcional puede tener las siguientes propiedades: dotfiles, etag, extensions, index, lastModified, maxAge, redirect, setHeaders</a:t>
            </a:r>
            <a:endParaRPr sz="1350">
              <a:latin typeface="DM Sans"/>
              <a:ea typeface="DM Sans"/>
              <a:cs typeface="DM Sans"/>
              <a:sym typeface="DM Sans"/>
            </a:endParaRPr>
          </a:p>
        </p:txBody>
      </p:sp>
      <p:sp>
        <p:nvSpPr>
          <p:cNvPr id="622" name="Google Shape;622;p131"/>
          <p:cNvSpPr txBox="1"/>
          <p:nvPr/>
        </p:nvSpPr>
        <p:spPr>
          <a:xfrm>
            <a:off x="1482000" y="1930450"/>
            <a:ext cx="6831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1"/>
                </a:solidFill>
                <a:highlight>
                  <a:srgbClr val="F7F7F7"/>
                </a:highlight>
                <a:latin typeface="Courier New"/>
                <a:ea typeface="Courier New"/>
                <a:cs typeface="Courier New"/>
                <a:sym typeface="Courier New"/>
              </a:rPr>
              <a:t>app</a:t>
            </a:r>
            <a:r>
              <a:rPr lang="es" sz="1600">
                <a:solidFill>
                  <a:srgbClr val="999999"/>
                </a:solidFill>
                <a:highlight>
                  <a:srgbClr val="F7F7F7"/>
                </a:highlight>
                <a:latin typeface="Courier New"/>
                <a:ea typeface="Courier New"/>
                <a:cs typeface="Courier New"/>
                <a:sym typeface="Courier New"/>
              </a:rPr>
              <a:t>.</a:t>
            </a:r>
            <a:r>
              <a:rPr lang="es" sz="1600">
                <a:solidFill>
                  <a:srgbClr val="DD4A68"/>
                </a:solidFill>
                <a:highlight>
                  <a:srgbClr val="F7F7F7"/>
                </a:highlight>
                <a:latin typeface="Courier New"/>
                <a:ea typeface="Courier New"/>
                <a:cs typeface="Courier New"/>
                <a:sym typeface="Courier New"/>
              </a:rPr>
              <a:t>use</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express</a:t>
            </a:r>
            <a:r>
              <a:rPr lang="es" sz="1600">
                <a:solidFill>
                  <a:srgbClr val="999999"/>
                </a:solidFill>
                <a:highlight>
                  <a:srgbClr val="F7F7F7"/>
                </a:highlight>
                <a:latin typeface="Courier New"/>
                <a:ea typeface="Courier New"/>
                <a:cs typeface="Courier New"/>
                <a:sym typeface="Courier New"/>
              </a:rPr>
              <a:t>.</a:t>
            </a:r>
            <a:r>
              <a:rPr lang="es" sz="1600">
                <a:solidFill>
                  <a:srgbClr val="0077AA"/>
                </a:solidFill>
                <a:highlight>
                  <a:srgbClr val="F7F7F7"/>
                </a:highlight>
                <a:latin typeface="Courier New"/>
                <a:ea typeface="Courier New"/>
                <a:cs typeface="Courier New"/>
                <a:sym typeface="Courier New"/>
              </a:rPr>
              <a:t>static</a:t>
            </a:r>
            <a:r>
              <a:rPr lang="es" sz="1600">
                <a:solidFill>
                  <a:srgbClr val="999999"/>
                </a:solidFill>
                <a:highlight>
                  <a:srgbClr val="F7F7F7"/>
                </a:highlight>
                <a:latin typeface="Courier New"/>
                <a:ea typeface="Courier New"/>
                <a:cs typeface="Courier New"/>
                <a:sym typeface="Courier New"/>
              </a:rPr>
              <a:t>(</a:t>
            </a:r>
            <a:r>
              <a:rPr lang="es" sz="1600">
                <a:solidFill>
                  <a:srgbClr val="669900"/>
                </a:solidFill>
                <a:highlight>
                  <a:srgbClr val="F7F7F7"/>
                </a:highlight>
                <a:latin typeface="Courier New"/>
                <a:ea typeface="Courier New"/>
                <a:cs typeface="Courier New"/>
                <a:sym typeface="Courier New"/>
              </a:rPr>
              <a:t>'public'</a:t>
            </a:r>
            <a:r>
              <a:rPr lang="es" sz="1600">
                <a:solidFill>
                  <a:srgbClr val="99999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 options</a:t>
            </a:r>
            <a:r>
              <a:rPr lang="es" sz="1600">
                <a:solidFill>
                  <a:srgbClr val="999999"/>
                </a:solidFill>
                <a:highlight>
                  <a:srgbClr val="F7F7F7"/>
                </a:highlight>
                <a:latin typeface="Courier New"/>
                <a:ea typeface="Courier New"/>
                <a:cs typeface="Courier New"/>
                <a:sym typeface="Courier New"/>
              </a:rPr>
              <a:t>));</a:t>
            </a:r>
            <a:endParaRPr sz="1600">
              <a:solidFill>
                <a:schemeClr val="dk1"/>
              </a:solidFill>
              <a:highlight>
                <a:srgbClr val="F7F7F7"/>
              </a:highlight>
              <a:latin typeface="Courier New"/>
              <a:ea typeface="Courier New"/>
              <a:cs typeface="Courier New"/>
              <a:sym typeface="Courier New"/>
            </a:endParaRPr>
          </a:p>
          <a:p>
            <a:pPr indent="0" lvl="0" marL="139700" marR="139700" rtl="0" algn="l">
              <a:lnSpc>
                <a:spcPct val="150000"/>
              </a:lnSpc>
              <a:spcBef>
                <a:spcPts val="500"/>
              </a:spcBef>
              <a:spcAft>
                <a:spcPts val="0"/>
              </a:spcAft>
              <a:buNone/>
            </a:pPr>
            <a:r>
              <a:t/>
            </a:r>
            <a:endParaRPr sz="1600">
              <a:solidFill>
                <a:schemeClr val="dk1"/>
              </a:solidFill>
              <a:highlight>
                <a:srgbClr val="F7F7F7"/>
              </a:highlight>
              <a:latin typeface="Courier New"/>
              <a:ea typeface="Courier New"/>
              <a:cs typeface="Courier New"/>
              <a:sym typeface="Courier New"/>
            </a:endParaRPr>
          </a:p>
          <a:p>
            <a:pPr indent="0" lvl="0" marL="0" rtl="0" algn="l">
              <a:lnSpc>
                <a:spcPct val="150000"/>
              </a:lnSpc>
              <a:spcBef>
                <a:spcPts val="500"/>
              </a:spcBef>
              <a:spcAft>
                <a:spcPts val="0"/>
              </a:spcAft>
              <a:buNone/>
            </a:pPr>
            <a:r>
              <a:t/>
            </a:r>
            <a:endParaRPr sz="1600">
              <a:solidFill>
                <a:srgbClr val="999999"/>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32"/>
          <p:cNvSpPr/>
          <p:nvPr/>
        </p:nvSpPr>
        <p:spPr>
          <a:xfrm>
            <a:off x="647400" y="1184600"/>
            <a:ext cx="7849200" cy="3339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457200" rtl="0" algn="ctr">
              <a:lnSpc>
                <a:spcPct val="90000"/>
              </a:lnSpc>
              <a:spcBef>
                <a:spcPts val="0"/>
              </a:spcBef>
              <a:spcAft>
                <a:spcPts val="0"/>
              </a:spcAft>
              <a:buNone/>
            </a:pPr>
            <a:r>
              <a:rPr b="1" lang="es" sz="3500">
                <a:solidFill>
                  <a:schemeClr val="lt1"/>
                </a:solidFill>
                <a:latin typeface="DM Sans"/>
                <a:ea typeface="DM Sans"/>
                <a:cs typeface="DM Sans"/>
                <a:sym typeface="DM Sans"/>
              </a:rPr>
              <a:t>Middleware de terceros</a:t>
            </a:r>
            <a:endParaRPr b="1" sz="3500">
              <a:solidFill>
                <a:schemeClr val="lt1"/>
              </a:solidFill>
              <a:latin typeface="DM Sans"/>
              <a:ea typeface="DM Sans"/>
              <a:cs typeface="DM Sans"/>
              <a:sym typeface="DM Sans"/>
            </a:endParaRPr>
          </a:p>
        </p:txBody>
      </p:sp>
      <p:sp>
        <p:nvSpPr>
          <p:cNvPr id="629" name="Google Shape;629;p132"/>
          <p:cNvSpPr txBox="1"/>
          <p:nvPr/>
        </p:nvSpPr>
        <p:spPr>
          <a:xfrm>
            <a:off x="777600" y="1151725"/>
            <a:ext cx="7536000" cy="1064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s" sz="1350">
                <a:latin typeface="DM Sans"/>
                <a:ea typeface="DM Sans"/>
                <a:cs typeface="DM Sans"/>
                <a:sym typeface="DM Sans"/>
              </a:rPr>
              <a:t>Podemos instalar y utilizar middlewares de terceros para añadir funcionalidad a nuestra aplicación. El uso puede ser a nivel de aplicación o a nivel de Router. Por ejemplo, instalamos y usamos la función de middleware de análisis de cookies cookie-parser.</a:t>
            </a:r>
            <a:endParaRPr sz="1350">
              <a:latin typeface="DM Sans"/>
              <a:ea typeface="DM Sans"/>
              <a:cs typeface="DM Sans"/>
              <a:sym typeface="DM Sans"/>
            </a:endParaRPr>
          </a:p>
        </p:txBody>
      </p:sp>
      <p:sp>
        <p:nvSpPr>
          <p:cNvPr id="630" name="Google Shape;630;p132"/>
          <p:cNvSpPr txBox="1"/>
          <p:nvPr/>
        </p:nvSpPr>
        <p:spPr>
          <a:xfrm>
            <a:off x="1429200" y="2216425"/>
            <a:ext cx="6285600" cy="22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rgbClr val="4FBF40"/>
                </a:solidFill>
                <a:highlight>
                  <a:srgbClr val="272727"/>
                </a:highlight>
                <a:latin typeface="Courier New"/>
                <a:ea typeface="Courier New"/>
                <a:cs typeface="Courier New"/>
                <a:sym typeface="Courier New"/>
              </a:rPr>
              <a:t>$ npm install cookie-parser</a:t>
            </a:r>
            <a:endParaRPr sz="1600">
              <a:solidFill>
                <a:srgbClr val="4FBF40"/>
              </a:solidFill>
              <a:highlight>
                <a:srgbClr val="272727"/>
              </a:highlight>
              <a:latin typeface="Courier New"/>
              <a:ea typeface="Courier New"/>
              <a:cs typeface="Courier New"/>
              <a:sym typeface="Courier New"/>
            </a:endParaRPr>
          </a:p>
          <a:p>
            <a:pPr indent="0" lvl="0" marL="0" rtl="0" algn="l">
              <a:spcBef>
                <a:spcPts val="0"/>
              </a:spcBef>
              <a:spcAft>
                <a:spcPts val="0"/>
              </a:spcAft>
              <a:buNone/>
            </a:pPr>
            <a:r>
              <a:t/>
            </a:r>
            <a:endParaRPr sz="1600">
              <a:solidFill>
                <a:srgbClr val="4FBF40"/>
              </a:solidFill>
              <a:highlight>
                <a:srgbClr val="272727"/>
              </a:highlight>
              <a:latin typeface="Courier New"/>
              <a:ea typeface="Courier New"/>
              <a:cs typeface="Courier New"/>
              <a:sym typeface="Courier New"/>
            </a:endParaRPr>
          </a:p>
          <a:p>
            <a:pPr indent="0" lvl="0" marL="0" rtl="0" algn="l">
              <a:spcBef>
                <a:spcPts val="0"/>
              </a:spcBef>
              <a:spcAft>
                <a:spcPts val="0"/>
              </a:spcAft>
              <a:buNone/>
            </a:pPr>
            <a:r>
              <a:rPr lang="es" sz="1600">
                <a:solidFill>
                  <a:srgbClr val="0077AA"/>
                </a:solidFill>
                <a:highlight>
                  <a:srgbClr val="F7F7F7"/>
                </a:highlight>
                <a:latin typeface="Courier New"/>
                <a:ea typeface="Courier New"/>
                <a:cs typeface="Courier New"/>
                <a:sym typeface="Courier New"/>
              </a:rPr>
              <a:t>var</a:t>
            </a:r>
            <a:r>
              <a:rPr lang="es" sz="1600">
                <a:solidFill>
                  <a:schemeClr val="dk1"/>
                </a:solidFill>
                <a:highlight>
                  <a:srgbClr val="F7F7F7"/>
                </a:highlight>
                <a:latin typeface="Courier New"/>
                <a:ea typeface="Courier New"/>
                <a:cs typeface="Courier New"/>
                <a:sym typeface="Courier New"/>
              </a:rPr>
              <a:t> express </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 </a:t>
            </a:r>
            <a:r>
              <a:rPr lang="es" sz="1600">
                <a:solidFill>
                  <a:srgbClr val="DD4A68"/>
                </a:solidFill>
                <a:highlight>
                  <a:srgbClr val="F7F7F7"/>
                </a:highlight>
                <a:latin typeface="Courier New"/>
                <a:ea typeface="Courier New"/>
                <a:cs typeface="Courier New"/>
                <a:sym typeface="Courier New"/>
              </a:rPr>
              <a:t>require</a:t>
            </a:r>
            <a:r>
              <a:rPr lang="es" sz="1600">
                <a:solidFill>
                  <a:srgbClr val="999999"/>
                </a:solidFill>
                <a:highlight>
                  <a:srgbClr val="F7F7F7"/>
                </a:highlight>
                <a:latin typeface="Courier New"/>
                <a:ea typeface="Courier New"/>
                <a:cs typeface="Courier New"/>
                <a:sym typeface="Courier New"/>
              </a:rPr>
              <a:t>(</a:t>
            </a:r>
            <a:r>
              <a:rPr lang="es" sz="1600">
                <a:solidFill>
                  <a:srgbClr val="669900"/>
                </a:solidFill>
                <a:highlight>
                  <a:srgbClr val="F7F7F7"/>
                </a:highlight>
                <a:latin typeface="Courier New"/>
                <a:ea typeface="Courier New"/>
                <a:cs typeface="Courier New"/>
                <a:sym typeface="Courier New"/>
              </a:rPr>
              <a:t>'express'</a:t>
            </a:r>
            <a:r>
              <a:rPr lang="es" sz="1600">
                <a:solidFill>
                  <a:srgbClr val="999999"/>
                </a:solidFill>
                <a:highlight>
                  <a:srgbClr val="F7F7F7"/>
                </a:highlight>
                <a:latin typeface="Courier New"/>
                <a:ea typeface="Courier New"/>
                <a:cs typeface="Courier New"/>
                <a:sym typeface="Courier New"/>
              </a:rPr>
              <a:t>);</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s" sz="1600">
                <a:solidFill>
                  <a:srgbClr val="0077AA"/>
                </a:solidFill>
                <a:highlight>
                  <a:srgbClr val="F7F7F7"/>
                </a:highlight>
                <a:latin typeface="Courier New"/>
                <a:ea typeface="Courier New"/>
                <a:cs typeface="Courier New"/>
                <a:sym typeface="Courier New"/>
              </a:rPr>
              <a:t>var</a:t>
            </a:r>
            <a:r>
              <a:rPr lang="es" sz="1600">
                <a:solidFill>
                  <a:schemeClr val="dk1"/>
                </a:solidFill>
                <a:highlight>
                  <a:srgbClr val="F7F7F7"/>
                </a:highlight>
                <a:latin typeface="Courier New"/>
                <a:ea typeface="Courier New"/>
                <a:cs typeface="Courier New"/>
                <a:sym typeface="Courier New"/>
              </a:rPr>
              <a:t> app </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 </a:t>
            </a:r>
            <a:r>
              <a:rPr lang="es" sz="1600">
                <a:solidFill>
                  <a:srgbClr val="DD4A68"/>
                </a:solidFill>
                <a:highlight>
                  <a:srgbClr val="F7F7F7"/>
                </a:highlight>
                <a:latin typeface="Courier New"/>
                <a:ea typeface="Courier New"/>
                <a:cs typeface="Courier New"/>
                <a:sym typeface="Courier New"/>
              </a:rPr>
              <a:t>express</a:t>
            </a:r>
            <a:r>
              <a:rPr lang="es" sz="1600">
                <a:solidFill>
                  <a:srgbClr val="999999"/>
                </a:solidFill>
                <a:highlight>
                  <a:srgbClr val="F7F7F7"/>
                </a:highlight>
                <a:latin typeface="Courier New"/>
                <a:ea typeface="Courier New"/>
                <a:cs typeface="Courier New"/>
                <a:sym typeface="Courier New"/>
              </a:rPr>
              <a:t>();</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s" sz="1600">
                <a:solidFill>
                  <a:srgbClr val="0077AA"/>
                </a:solidFill>
                <a:highlight>
                  <a:srgbClr val="F7F7F7"/>
                </a:highlight>
                <a:latin typeface="Courier New"/>
                <a:ea typeface="Courier New"/>
                <a:cs typeface="Courier New"/>
                <a:sym typeface="Courier New"/>
              </a:rPr>
              <a:t>var</a:t>
            </a:r>
            <a:r>
              <a:rPr lang="es" sz="1600">
                <a:solidFill>
                  <a:schemeClr val="dk1"/>
                </a:solidFill>
                <a:highlight>
                  <a:srgbClr val="F7F7F7"/>
                </a:highlight>
                <a:latin typeface="Courier New"/>
                <a:ea typeface="Courier New"/>
                <a:cs typeface="Courier New"/>
                <a:sym typeface="Courier New"/>
              </a:rPr>
              <a:t> cookieParser </a:t>
            </a:r>
            <a:r>
              <a:rPr lang="es" sz="1600">
                <a:solidFill>
                  <a:srgbClr val="A67F59"/>
                </a:solidFill>
                <a:highlight>
                  <a:srgbClr val="F7F7F7"/>
                </a:highlight>
                <a:latin typeface="Courier New"/>
                <a:ea typeface="Courier New"/>
                <a:cs typeface="Courier New"/>
                <a:sym typeface="Courier New"/>
              </a:rPr>
              <a:t>=</a:t>
            </a:r>
            <a:r>
              <a:rPr lang="es" sz="1600">
                <a:solidFill>
                  <a:schemeClr val="dk1"/>
                </a:solidFill>
                <a:highlight>
                  <a:srgbClr val="F7F7F7"/>
                </a:highlight>
                <a:latin typeface="Courier New"/>
                <a:ea typeface="Courier New"/>
                <a:cs typeface="Courier New"/>
                <a:sym typeface="Courier New"/>
              </a:rPr>
              <a:t> </a:t>
            </a:r>
            <a:r>
              <a:rPr lang="es" sz="1600">
                <a:solidFill>
                  <a:srgbClr val="DD4A68"/>
                </a:solidFill>
                <a:highlight>
                  <a:srgbClr val="F7F7F7"/>
                </a:highlight>
                <a:latin typeface="Courier New"/>
                <a:ea typeface="Courier New"/>
                <a:cs typeface="Courier New"/>
                <a:sym typeface="Courier New"/>
              </a:rPr>
              <a:t>require</a:t>
            </a:r>
            <a:r>
              <a:rPr lang="es" sz="1600">
                <a:solidFill>
                  <a:srgbClr val="999999"/>
                </a:solidFill>
                <a:highlight>
                  <a:srgbClr val="F7F7F7"/>
                </a:highlight>
                <a:latin typeface="Courier New"/>
                <a:ea typeface="Courier New"/>
                <a:cs typeface="Courier New"/>
                <a:sym typeface="Courier New"/>
              </a:rPr>
              <a:t>(</a:t>
            </a:r>
            <a:r>
              <a:rPr lang="es" sz="1600">
                <a:solidFill>
                  <a:srgbClr val="669900"/>
                </a:solidFill>
                <a:highlight>
                  <a:srgbClr val="F7F7F7"/>
                </a:highlight>
                <a:latin typeface="Courier New"/>
                <a:ea typeface="Courier New"/>
                <a:cs typeface="Courier New"/>
                <a:sym typeface="Courier New"/>
              </a:rPr>
              <a:t>'cookie-parser'</a:t>
            </a:r>
            <a:r>
              <a:rPr lang="es" sz="1600">
                <a:solidFill>
                  <a:srgbClr val="999999"/>
                </a:solidFill>
                <a:highlight>
                  <a:srgbClr val="F7F7F7"/>
                </a:highlight>
                <a:latin typeface="Courier New"/>
                <a:ea typeface="Courier New"/>
                <a:cs typeface="Courier New"/>
                <a:sym typeface="Courier New"/>
              </a:rPr>
              <a:t>);</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6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s" sz="1600">
                <a:solidFill>
                  <a:srgbClr val="708090"/>
                </a:solidFill>
                <a:highlight>
                  <a:srgbClr val="F7F7F7"/>
                </a:highlight>
                <a:latin typeface="Courier New"/>
                <a:ea typeface="Courier New"/>
                <a:cs typeface="Courier New"/>
                <a:sym typeface="Courier New"/>
              </a:rPr>
              <a:t>// load the cookie-parsing middleware</a:t>
            </a:r>
            <a:endParaRPr sz="1600">
              <a:solidFill>
                <a:srgbClr val="708090"/>
              </a:solidFill>
              <a:highlight>
                <a:srgbClr val="F7F7F7"/>
              </a:highlight>
              <a:latin typeface="Courier New"/>
              <a:ea typeface="Courier New"/>
              <a:cs typeface="Courier New"/>
              <a:sym typeface="Courier New"/>
            </a:endParaRPr>
          </a:p>
          <a:p>
            <a:pPr indent="0" lvl="0" marL="0" marR="139700" rtl="0" algn="l">
              <a:lnSpc>
                <a:spcPct val="150000"/>
              </a:lnSpc>
              <a:spcBef>
                <a:spcPts val="500"/>
              </a:spcBef>
              <a:spcAft>
                <a:spcPts val="0"/>
              </a:spcAft>
              <a:buClr>
                <a:schemeClr val="dk1"/>
              </a:buClr>
              <a:buSzPts val="1100"/>
              <a:buFont typeface="Arial"/>
              <a:buNone/>
            </a:pPr>
            <a:r>
              <a:rPr lang="es" sz="1600">
                <a:solidFill>
                  <a:schemeClr val="dk1"/>
                </a:solidFill>
                <a:highlight>
                  <a:srgbClr val="F7F7F7"/>
                </a:highlight>
                <a:latin typeface="Courier New"/>
                <a:ea typeface="Courier New"/>
                <a:cs typeface="Courier New"/>
                <a:sym typeface="Courier New"/>
              </a:rPr>
              <a:t>app</a:t>
            </a:r>
            <a:r>
              <a:rPr lang="es" sz="1600">
                <a:solidFill>
                  <a:srgbClr val="999999"/>
                </a:solidFill>
                <a:highlight>
                  <a:srgbClr val="F7F7F7"/>
                </a:highlight>
                <a:latin typeface="Courier New"/>
                <a:ea typeface="Courier New"/>
                <a:cs typeface="Courier New"/>
                <a:sym typeface="Courier New"/>
              </a:rPr>
              <a:t>.</a:t>
            </a:r>
            <a:r>
              <a:rPr lang="es" sz="1600">
                <a:solidFill>
                  <a:srgbClr val="DD4A68"/>
                </a:solidFill>
                <a:highlight>
                  <a:srgbClr val="F7F7F7"/>
                </a:highlight>
                <a:latin typeface="Courier New"/>
                <a:ea typeface="Courier New"/>
                <a:cs typeface="Courier New"/>
                <a:sym typeface="Courier New"/>
              </a:rPr>
              <a:t>use</a:t>
            </a:r>
            <a:r>
              <a:rPr lang="es" sz="1600">
                <a:solidFill>
                  <a:srgbClr val="999999"/>
                </a:solidFill>
                <a:highlight>
                  <a:srgbClr val="F7F7F7"/>
                </a:highlight>
                <a:latin typeface="Courier New"/>
                <a:ea typeface="Courier New"/>
                <a:cs typeface="Courier New"/>
                <a:sym typeface="Courier New"/>
              </a:rPr>
              <a:t>(</a:t>
            </a:r>
            <a:r>
              <a:rPr lang="es" sz="1600">
                <a:solidFill>
                  <a:srgbClr val="DD4A68"/>
                </a:solidFill>
                <a:highlight>
                  <a:srgbClr val="F7F7F7"/>
                </a:highlight>
                <a:latin typeface="Courier New"/>
                <a:ea typeface="Courier New"/>
                <a:cs typeface="Courier New"/>
                <a:sym typeface="Courier New"/>
              </a:rPr>
              <a:t>cookieParser</a:t>
            </a:r>
            <a:r>
              <a:rPr lang="es" sz="1600">
                <a:solidFill>
                  <a:srgbClr val="999999"/>
                </a:solidFill>
                <a:highlight>
                  <a:srgbClr val="F7F7F7"/>
                </a:highlight>
                <a:latin typeface="Courier New"/>
                <a:ea typeface="Courier New"/>
                <a:cs typeface="Courier New"/>
                <a:sym typeface="Courier New"/>
              </a:rPr>
              <a:t>());</a:t>
            </a:r>
            <a:endParaRPr sz="1600">
              <a:solidFill>
                <a:srgbClr val="999999"/>
              </a:solidFill>
              <a:highlight>
                <a:srgbClr val="F7F7F7"/>
              </a:highlight>
              <a:latin typeface="Courier New"/>
              <a:ea typeface="Courier New"/>
              <a:cs typeface="Courier New"/>
              <a:sym typeface="Courier New"/>
            </a:endParaRPr>
          </a:p>
          <a:p>
            <a:pPr indent="0" lvl="0" marL="0" rtl="0" algn="l">
              <a:spcBef>
                <a:spcPts val="500"/>
              </a:spcBef>
              <a:spcAft>
                <a:spcPts val="0"/>
              </a:spcAft>
              <a:buNone/>
            </a:pPr>
            <a:r>
              <a:t/>
            </a:r>
            <a:endParaRPr sz="1600">
              <a:solidFill>
                <a:srgbClr val="4FBF40"/>
              </a:solidFill>
              <a:highlight>
                <a:srgbClr val="272727"/>
              </a:highlight>
              <a:latin typeface="Courier New"/>
              <a:ea typeface="Courier New"/>
              <a:cs typeface="Courier New"/>
              <a:sym typeface="Courier New"/>
            </a:endParaRPr>
          </a:p>
          <a:p>
            <a:pPr indent="0" lvl="0" marL="139700" marR="139700" rtl="0" algn="l">
              <a:lnSpc>
                <a:spcPct val="150000"/>
              </a:lnSpc>
              <a:spcBef>
                <a:spcPts val="500"/>
              </a:spcBef>
              <a:spcAft>
                <a:spcPts val="0"/>
              </a:spcAft>
              <a:buNone/>
            </a:pPr>
            <a:r>
              <a:t/>
            </a:r>
            <a:endParaRPr sz="1600">
              <a:solidFill>
                <a:schemeClr val="dk1"/>
              </a:solidFill>
              <a:highlight>
                <a:srgbClr val="272727"/>
              </a:highlight>
              <a:latin typeface="Courier New"/>
              <a:ea typeface="Courier New"/>
              <a:cs typeface="Courier New"/>
              <a:sym typeface="Courier New"/>
            </a:endParaRPr>
          </a:p>
          <a:p>
            <a:pPr indent="0" lvl="0" marL="0" rtl="0" algn="l">
              <a:lnSpc>
                <a:spcPct val="150000"/>
              </a:lnSpc>
              <a:spcBef>
                <a:spcPts val="500"/>
              </a:spcBef>
              <a:spcAft>
                <a:spcPts val="0"/>
              </a:spcAft>
              <a:buNone/>
            </a:pPr>
            <a:r>
              <a:t/>
            </a:r>
            <a:endParaRPr sz="1600">
              <a:solidFill>
                <a:srgbClr val="4FBF40"/>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33"/>
          <p:cNvSpPr txBox="1"/>
          <p:nvPr/>
        </p:nvSpPr>
        <p:spPr>
          <a:xfrm>
            <a:off x="1427788" y="16482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Middleware de carga de archivos: </a:t>
            </a:r>
            <a:r>
              <a:rPr b="1" lang="es" sz="4000">
                <a:solidFill>
                  <a:srgbClr val="83AEFB"/>
                </a:solidFill>
                <a:latin typeface="DM Sans"/>
                <a:ea typeface="DM Sans"/>
                <a:cs typeface="DM Sans"/>
                <a:sym typeface="DM Sans"/>
              </a:rPr>
              <a:t>MULTER</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98"/>
          <p:cNvSpPr txBox="1"/>
          <p:nvPr/>
        </p:nvSpPr>
        <p:spPr>
          <a:xfrm>
            <a:off x="501450" y="10139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40" name="Google Shape;340;p98"/>
          <p:cNvPicPr preferRelativeResize="0"/>
          <p:nvPr/>
        </p:nvPicPr>
        <p:blipFill>
          <a:blip r:embed="rId3">
            <a:alphaModFix/>
          </a:blip>
          <a:stretch>
            <a:fillRect/>
          </a:stretch>
        </p:blipFill>
        <p:spPr>
          <a:xfrm>
            <a:off x="2172738" y="1720238"/>
            <a:ext cx="196975" cy="196975"/>
          </a:xfrm>
          <a:prstGeom prst="rect">
            <a:avLst/>
          </a:prstGeom>
          <a:noFill/>
          <a:ln>
            <a:noFill/>
          </a:ln>
        </p:spPr>
      </p:pic>
      <p:sp>
        <p:nvSpPr>
          <p:cNvPr id="341" name="Google Shape;341;p98"/>
          <p:cNvSpPr txBox="1"/>
          <p:nvPr/>
        </p:nvSpPr>
        <p:spPr>
          <a:xfrm>
            <a:off x="2526086" y="1618613"/>
            <a:ext cx="4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Conocer la implementación Router en Express</a:t>
            </a:r>
            <a:endParaRPr>
              <a:solidFill>
                <a:schemeClr val="lt1"/>
              </a:solidFill>
              <a:latin typeface="DM Sans"/>
              <a:ea typeface="DM Sans"/>
              <a:cs typeface="DM Sans"/>
              <a:sym typeface="DM Sans"/>
            </a:endParaRPr>
          </a:p>
        </p:txBody>
      </p:sp>
      <p:pic>
        <p:nvPicPr>
          <p:cNvPr id="342" name="Google Shape;342;p98"/>
          <p:cNvPicPr preferRelativeResize="0"/>
          <p:nvPr/>
        </p:nvPicPr>
        <p:blipFill>
          <a:blip r:embed="rId3">
            <a:alphaModFix/>
          </a:blip>
          <a:stretch>
            <a:fillRect/>
          </a:stretch>
        </p:blipFill>
        <p:spPr>
          <a:xfrm>
            <a:off x="2172888" y="2289050"/>
            <a:ext cx="196975" cy="196975"/>
          </a:xfrm>
          <a:prstGeom prst="rect">
            <a:avLst/>
          </a:prstGeom>
          <a:noFill/>
          <a:ln>
            <a:noFill/>
          </a:ln>
        </p:spPr>
      </p:pic>
      <p:cxnSp>
        <p:nvCxnSpPr>
          <p:cNvPr id="343" name="Google Shape;343;p98"/>
          <p:cNvCxnSpPr>
            <a:endCxn id="342" idx="0"/>
          </p:cNvCxnSpPr>
          <p:nvPr/>
        </p:nvCxnSpPr>
        <p:spPr>
          <a:xfrm rot="5400000">
            <a:off x="2083575" y="2100350"/>
            <a:ext cx="376500" cy="9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344" name="Google Shape;344;p98"/>
          <p:cNvSpPr txBox="1"/>
          <p:nvPr/>
        </p:nvSpPr>
        <p:spPr>
          <a:xfrm>
            <a:off x="2526086" y="2760150"/>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Comprender el uso de Middlewares</a:t>
            </a:r>
            <a:endParaRPr sz="1350">
              <a:solidFill>
                <a:schemeClr val="lt1"/>
              </a:solidFill>
              <a:latin typeface="DM Sans"/>
              <a:ea typeface="DM Sans"/>
              <a:cs typeface="DM Sans"/>
              <a:sym typeface="DM Sans"/>
            </a:endParaRPr>
          </a:p>
        </p:txBody>
      </p:sp>
      <p:pic>
        <p:nvPicPr>
          <p:cNvPr id="345" name="Google Shape;345;p98"/>
          <p:cNvPicPr preferRelativeResize="0"/>
          <p:nvPr/>
        </p:nvPicPr>
        <p:blipFill>
          <a:blip r:embed="rId3">
            <a:alphaModFix/>
          </a:blip>
          <a:stretch>
            <a:fillRect/>
          </a:stretch>
        </p:blipFill>
        <p:spPr>
          <a:xfrm>
            <a:off x="2172438" y="2857875"/>
            <a:ext cx="196975" cy="196975"/>
          </a:xfrm>
          <a:prstGeom prst="rect">
            <a:avLst/>
          </a:prstGeom>
          <a:noFill/>
          <a:ln>
            <a:noFill/>
          </a:ln>
        </p:spPr>
      </p:pic>
      <p:pic>
        <p:nvPicPr>
          <p:cNvPr id="346" name="Google Shape;346;p98"/>
          <p:cNvPicPr preferRelativeResize="0"/>
          <p:nvPr/>
        </p:nvPicPr>
        <p:blipFill>
          <a:blip r:embed="rId3">
            <a:alphaModFix/>
          </a:blip>
          <a:stretch>
            <a:fillRect/>
          </a:stretch>
        </p:blipFill>
        <p:spPr>
          <a:xfrm>
            <a:off x="2172738" y="3459213"/>
            <a:ext cx="196975" cy="196975"/>
          </a:xfrm>
          <a:prstGeom prst="rect">
            <a:avLst/>
          </a:prstGeom>
          <a:noFill/>
          <a:ln>
            <a:noFill/>
          </a:ln>
        </p:spPr>
      </p:pic>
      <p:cxnSp>
        <p:nvCxnSpPr>
          <p:cNvPr id="347" name="Google Shape;347;p98"/>
          <p:cNvCxnSpPr>
            <a:stCxn id="345" idx="2"/>
            <a:endCxn id="346" idx="0"/>
          </p:cNvCxnSpPr>
          <p:nvPr/>
        </p:nvCxnSpPr>
        <p:spPr>
          <a:xfrm flipH="1" rot="-5400000">
            <a:off x="2069025" y="3256750"/>
            <a:ext cx="404400" cy="600"/>
          </a:xfrm>
          <a:prstGeom prst="bentConnector3">
            <a:avLst>
              <a:gd fmla="val 49995" name="adj1"/>
            </a:avLst>
          </a:prstGeom>
          <a:noFill/>
          <a:ln cap="flat" cmpd="sng" w="9525">
            <a:solidFill>
              <a:srgbClr val="EAFF6A"/>
            </a:solidFill>
            <a:prstDash val="solid"/>
            <a:round/>
            <a:headEnd len="med" w="med" type="none"/>
            <a:tailEnd len="med" w="med" type="none"/>
          </a:ln>
        </p:spPr>
      </p:cxnSp>
      <p:sp>
        <p:nvSpPr>
          <p:cNvPr id="348" name="Google Shape;348;p98"/>
          <p:cNvSpPr txBox="1"/>
          <p:nvPr/>
        </p:nvSpPr>
        <p:spPr>
          <a:xfrm>
            <a:off x="2558011" y="33692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Manejar Multer para carga de archivos. </a:t>
            </a:r>
            <a:endParaRPr sz="1350">
              <a:solidFill>
                <a:schemeClr val="lt1"/>
              </a:solidFill>
              <a:latin typeface="DM Sans"/>
              <a:ea typeface="DM Sans"/>
              <a:cs typeface="DM Sans"/>
              <a:sym typeface="DM Sans"/>
            </a:endParaRPr>
          </a:p>
        </p:txBody>
      </p:sp>
      <p:cxnSp>
        <p:nvCxnSpPr>
          <p:cNvPr id="349" name="Google Shape;349;p98"/>
          <p:cNvCxnSpPr/>
          <p:nvPr/>
        </p:nvCxnSpPr>
        <p:spPr>
          <a:xfrm flipH="1" rot="-5400000">
            <a:off x="2052675" y="2658475"/>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350" name="Google Shape;350;p98"/>
          <p:cNvSpPr txBox="1"/>
          <p:nvPr/>
        </p:nvSpPr>
        <p:spPr>
          <a:xfrm>
            <a:off x="2541950" y="2211250"/>
            <a:ext cx="358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rPr>
              <a:t>Implementar un sistema de recursos estáticos</a:t>
            </a:r>
            <a:endParaRPr sz="13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34"/>
          <p:cNvSpPr txBox="1"/>
          <p:nvPr/>
        </p:nvSpPr>
        <p:spPr>
          <a:xfrm>
            <a:off x="457725" y="682575"/>
            <a:ext cx="504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multer?</a:t>
            </a:r>
            <a:endParaRPr b="1" i="0" sz="4000" u="none" cap="none" strike="noStrike">
              <a:solidFill>
                <a:schemeClr val="dk1"/>
              </a:solidFill>
              <a:latin typeface="DM Sans"/>
              <a:ea typeface="DM Sans"/>
              <a:cs typeface="DM Sans"/>
              <a:sym typeface="DM Sans"/>
            </a:endParaRPr>
          </a:p>
        </p:txBody>
      </p:sp>
      <p:sp>
        <p:nvSpPr>
          <p:cNvPr id="641" name="Google Shape;641;p134"/>
          <p:cNvSpPr txBox="1"/>
          <p:nvPr/>
        </p:nvSpPr>
        <p:spPr>
          <a:xfrm>
            <a:off x="457725" y="17037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Multer es un </a:t>
            </a:r>
            <a:r>
              <a:rPr b="1" lang="es" sz="1350">
                <a:latin typeface="DM Sans"/>
                <a:ea typeface="DM Sans"/>
                <a:cs typeface="DM Sans"/>
                <a:sym typeface="DM Sans"/>
              </a:rPr>
              <a:t>middleware de terceros</a:t>
            </a:r>
            <a:r>
              <a:rPr lang="es" sz="1350">
                <a:latin typeface="DM Sans"/>
                <a:ea typeface="DM Sans"/>
                <a:cs typeface="DM Sans"/>
                <a:sym typeface="DM Sans"/>
              </a:rPr>
              <a:t>, pensado para poder realizar carga de archivos al servidor.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En ocasiones el cliente necesitará subir una imagen, un vídeo o un archivo, según sea nuestra aplicación, ello nos lleva a configurar nuestro servidor para soportar estos archivos y poder almacenarlos en donde nosotros le indiquemos.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ser de terceros, necesitaremos instalarlo para poder utilizarlo.</a:t>
            </a:r>
            <a:endParaRPr sz="1350">
              <a:latin typeface="DM Sans"/>
              <a:ea typeface="DM Sans"/>
              <a:cs typeface="DM Sans"/>
              <a:sym typeface="DM Sans"/>
            </a:endParaRPr>
          </a:p>
        </p:txBody>
      </p:sp>
      <p:pic>
        <p:nvPicPr>
          <p:cNvPr id="642" name="Google Shape;642;p134"/>
          <p:cNvPicPr preferRelativeResize="0"/>
          <p:nvPr/>
        </p:nvPicPr>
        <p:blipFill>
          <a:blip r:embed="rId3">
            <a:alphaModFix/>
          </a:blip>
          <a:stretch>
            <a:fillRect/>
          </a:stretch>
        </p:blipFill>
        <p:spPr>
          <a:xfrm>
            <a:off x="5316025" y="1525450"/>
            <a:ext cx="3651376" cy="20253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35"/>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Instalación y configuración de MULTER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3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653" name="Google Shape;653;p136"/>
          <p:cNvSpPr txBox="1"/>
          <p:nvPr/>
        </p:nvSpPr>
        <p:spPr>
          <a:xfrm>
            <a:off x="473350" y="17785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Instalación y configuración de MULTER</a:t>
            </a:r>
            <a:endParaRPr b="1" sz="2500">
              <a:solidFill>
                <a:schemeClr val="lt1"/>
              </a:solidFill>
              <a:latin typeface="Helvetica Neue"/>
              <a:ea typeface="Helvetica Neue"/>
              <a:cs typeface="Helvetica Neue"/>
              <a:sym typeface="Helvetica Neue"/>
            </a:endParaRPr>
          </a:p>
        </p:txBody>
      </p:sp>
      <p:grpSp>
        <p:nvGrpSpPr>
          <p:cNvPr id="654" name="Google Shape;654;p136"/>
          <p:cNvGrpSpPr/>
          <p:nvPr/>
        </p:nvGrpSpPr>
        <p:grpSpPr>
          <a:xfrm>
            <a:off x="473351" y="619523"/>
            <a:ext cx="738900" cy="738900"/>
            <a:chOff x="473351" y="619523"/>
            <a:chExt cx="738900" cy="738900"/>
          </a:xfrm>
        </p:grpSpPr>
        <p:sp>
          <p:nvSpPr>
            <p:cNvPr id="655" name="Google Shape;655;p1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13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57" name="Google Shape;657;p136"/>
          <p:cNvSpPr txBox="1"/>
          <p:nvPr/>
        </p:nvSpPr>
        <p:spPr>
          <a:xfrm>
            <a:off x="359200" y="3995975"/>
            <a:ext cx="7932900" cy="39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s" sz="1300">
                <a:solidFill>
                  <a:schemeClr val="lt2"/>
                </a:solidFill>
                <a:latin typeface="DM Sans"/>
                <a:ea typeface="DM Sans"/>
                <a:cs typeface="DM Sans"/>
                <a:sym typeface="DM Sans"/>
              </a:rPr>
              <a:t>Dejamos las siguientes diapositivas con el paso a paso para la consulta de forma asincrónica.</a:t>
            </a:r>
            <a:endParaRPr sz="1300">
              <a:solidFill>
                <a:schemeClr val="lt2"/>
              </a:solidFill>
              <a:latin typeface="DM Sans"/>
              <a:ea typeface="DM Sans"/>
              <a:cs typeface="DM Sans"/>
              <a:sym typeface="DM Sans"/>
            </a:endParaRPr>
          </a:p>
          <a:p>
            <a:pPr indent="0" lvl="0" marL="0" rtl="0" algn="l">
              <a:spcBef>
                <a:spcPts val="0"/>
              </a:spcBef>
              <a:spcAft>
                <a:spcPts val="0"/>
              </a:spcAft>
              <a:buNone/>
            </a:pPr>
            <a:r>
              <a:t/>
            </a:r>
            <a:endParaRPr b="1" sz="100">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37"/>
          <p:cNvSpPr txBox="1"/>
          <p:nvPr/>
        </p:nvSpPr>
        <p:spPr>
          <a:xfrm>
            <a:off x="457725" y="682575"/>
            <a:ext cx="50412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es" sz="4000">
                <a:solidFill>
                  <a:schemeClr val="dk1"/>
                </a:solidFill>
                <a:latin typeface="DM Sans"/>
                <a:ea typeface="DM Sans"/>
                <a:cs typeface="DM Sans"/>
                <a:sym typeface="DM Sans"/>
              </a:rPr>
              <a:t>Instalar multer</a:t>
            </a:r>
            <a:endParaRPr b="1" i="0" sz="4000" u="none" cap="none" strike="noStrike">
              <a:solidFill>
                <a:schemeClr val="dk1"/>
              </a:solidFill>
              <a:latin typeface="DM Sans"/>
              <a:ea typeface="DM Sans"/>
              <a:cs typeface="DM Sans"/>
              <a:sym typeface="DM Sans"/>
            </a:endParaRPr>
          </a:p>
        </p:txBody>
      </p:sp>
      <p:sp>
        <p:nvSpPr>
          <p:cNvPr id="663" name="Google Shape;663;p137"/>
          <p:cNvSpPr txBox="1"/>
          <p:nvPr/>
        </p:nvSpPr>
        <p:spPr>
          <a:xfrm>
            <a:off x="457725" y="17037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MULTER es una dependencia de terceros, de manera que, al igual que express, necesitaremos instalarlo dentro de nuestro package.json con el comando: </a:t>
            </a:r>
            <a:endParaRPr sz="1350">
              <a:latin typeface="DM Sans"/>
              <a:ea typeface="DM Sans"/>
              <a:cs typeface="DM Sans"/>
              <a:sym typeface="DM Sans"/>
            </a:endParaRPr>
          </a:p>
        </p:txBody>
      </p:sp>
      <p:pic>
        <p:nvPicPr>
          <p:cNvPr id="664" name="Google Shape;664;p137"/>
          <p:cNvPicPr preferRelativeResize="0"/>
          <p:nvPr/>
        </p:nvPicPr>
        <p:blipFill rotWithShape="1">
          <a:blip r:embed="rId3">
            <a:alphaModFix/>
          </a:blip>
          <a:srcRect b="0" l="0" r="8759" t="0"/>
          <a:stretch/>
        </p:blipFill>
        <p:spPr>
          <a:xfrm>
            <a:off x="1115875" y="2636275"/>
            <a:ext cx="3015750" cy="419100"/>
          </a:xfrm>
          <a:prstGeom prst="rect">
            <a:avLst/>
          </a:prstGeom>
          <a:noFill/>
          <a:ln>
            <a:noFill/>
          </a:ln>
        </p:spPr>
      </p:pic>
      <p:pic>
        <p:nvPicPr>
          <p:cNvPr id="665" name="Google Shape;665;p137"/>
          <p:cNvPicPr preferRelativeResize="0"/>
          <p:nvPr/>
        </p:nvPicPr>
        <p:blipFill rotWithShape="1">
          <a:blip r:embed="rId4">
            <a:alphaModFix/>
          </a:blip>
          <a:srcRect b="0" l="0" r="43646" t="0"/>
          <a:stretch/>
        </p:blipFill>
        <p:spPr>
          <a:xfrm>
            <a:off x="5572050" y="1595013"/>
            <a:ext cx="3357300" cy="2279775"/>
          </a:xfrm>
          <a:prstGeom prst="rect">
            <a:avLst/>
          </a:prstGeom>
          <a:noFill/>
          <a:ln>
            <a:noFill/>
          </a:ln>
        </p:spPr>
      </p:pic>
      <p:sp>
        <p:nvSpPr>
          <p:cNvPr id="666" name="Google Shape;666;p137"/>
          <p:cNvSpPr txBox="1"/>
          <p:nvPr/>
        </p:nvSpPr>
        <p:spPr>
          <a:xfrm>
            <a:off x="457725" y="3179725"/>
            <a:ext cx="4885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Debemos corroborar que se encuentre dentro de las dependencias al mismo nivel que tenemos express instalado.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38"/>
          <p:cNvSpPr txBox="1"/>
          <p:nvPr/>
        </p:nvSpPr>
        <p:spPr>
          <a:xfrm>
            <a:off x="580850" y="826125"/>
            <a:ext cx="80559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2. </a:t>
            </a:r>
            <a:r>
              <a:rPr b="1" lang="es" sz="3500">
                <a:solidFill>
                  <a:schemeClr val="dk1"/>
                </a:solidFill>
                <a:latin typeface="DM Sans"/>
                <a:ea typeface="DM Sans"/>
                <a:cs typeface="DM Sans"/>
                <a:sym typeface="DM Sans"/>
              </a:rPr>
              <a:t>Configurar multer en el proyecto actual  </a:t>
            </a:r>
            <a:endParaRPr b="1" i="0" sz="3500" u="none" cap="none" strike="noStrike">
              <a:solidFill>
                <a:schemeClr val="dk1"/>
              </a:solidFill>
              <a:latin typeface="DM Sans"/>
              <a:ea typeface="DM Sans"/>
              <a:cs typeface="DM Sans"/>
              <a:sym typeface="DM Sans"/>
            </a:endParaRPr>
          </a:p>
        </p:txBody>
      </p:sp>
      <p:sp>
        <p:nvSpPr>
          <p:cNvPr id="672" name="Google Shape;672;p138"/>
          <p:cNvSpPr txBox="1"/>
          <p:nvPr/>
        </p:nvSpPr>
        <p:spPr>
          <a:xfrm>
            <a:off x="580850" y="2237900"/>
            <a:ext cx="74778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MULTER instalado, podemos importarlo en nuestro proyecto y configurarlo donde lo necesitemos (puede ser directamente en app, o bien se recomienda hacerlo en un archivo al mismo nivel de app llamado “utils”)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Contar con un uploader externo a app.js, brindará más dinamismo al momento de utilizarlo, ya que podemos colocarlo en el router que necesitemos y no necesariamente instanciarlo a nivel general</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39"/>
          <p:cNvPicPr preferRelativeResize="0"/>
          <p:nvPr/>
        </p:nvPicPr>
        <p:blipFill>
          <a:blip r:embed="rId3">
            <a:alphaModFix/>
          </a:blip>
          <a:stretch>
            <a:fillRect/>
          </a:stretch>
        </p:blipFill>
        <p:spPr>
          <a:xfrm>
            <a:off x="1295312" y="1517450"/>
            <a:ext cx="6553376" cy="3216675"/>
          </a:xfrm>
          <a:prstGeom prst="rect">
            <a:avLst/>
          </a:prstGeom>
          <a:noFill/>
          <a:ln>
            <a:noFill/>
          </a:ln>
        </p:spPr>
      </p:pic>
      <p:sp>
        <p:nvSpPr>
          <p:cNvPr id="678" name="Google Shape;678;p139"/>
          <p:cNvSpPr txBox="1"/>
          <p:nvPr/>
        </p:nvSpPr>
        <p:spPr>
          <a:xfrm>
            <a:off x="669050" y="137450"/>
            <a:ext cx="79737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configurando multer para poder utilizar un “uploader”</a:t>
            </a:r>
            <a:endParaRPr b="1" sz="3500">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40"/>
          <p:cNvSpPr txBox="1"/>
          <p:nvPr/>
        </p:nvSpPr>
        <p:spPr>
          <a:xfrm>
            <a:off x="457725" y="911175"/>
            <a:ext cx="5041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 sz="4000">
                <a:solidFill>
                  <a:schemeClr val="dk1"/>
                </a:solidFill>
                <a:latin typeface="DM Sans"/>
                <a:ea typeface="DM Sans"/>
                <a:cs typeface="DM Sans"/>
                <a:sym typeface="DM Sans"/>
              </a:rPr>
              <a:t>3. Utilizar uploader</a:t>
            </a:r>
            <a:endParaRPr b="1" i="0" sz="4000" u="none" cap="none" strike="noStrike">
              <a:solidFill>
                <a:schemeClr val="dk1"/>
              </a:solidFill>
              <a:latin typeface="DM Sans"/>
              <a:ea typeface="DM Sans"/>
              <a:cs typeface="DM Sans"/>
              <a:sym typeface="DM Sans"/>
            </a:endParaRPr>
          </a:p>
        </p:txBody>
      </p:sp>
      <p:sp>
        <p:nvSpPr>
          <p:cNvPr id="684" name="Google Shape;684;p140"/>
          <p:cNvSpPr txBox="1"/>
          <p:nvPr/>
        </p:nvSpPr>
        <p:spPr>
          <a:xfrm>
            <a:off x="457725" y="1703725"/>
            <a:ext cx="79110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nuestro uploader está listo para utilizarse, podemos importarlo en el router que necesitemos y colocarlo en la ruta donde lo necesitemos, recuerda que, al ser un middleware, éste va enmedio de la ruta y de la función callback (req,res).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Podemos utilizar el uploader de dos formas principalmente: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uploader.single(‘nombre del campo’): permitirá subir un único archivo, su resultado estará en </a:t>
            </a:r>
            <a:r>
              <a:rPr b="1" lang="es" sz="1350">
                <a:latin typeface="DM Sans"/>
                <a:ea typeface="DM Sans"/>
                <a:cs typeface="DM Sans"/>
                <a:sym typeface="DM Sans"/>
              </a:rPr>
              <a:t>req.file</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uploader.array(‘nombre de campos’): permitirá subir múltiples archivos, su resultado estará en </a:t>
            </a:r>
            <a:r>
              <a:rPr b="1" lang="es" sz="1350">
                <a:latin typeface="DM Sans"/>
                <a:ea typeface="DM Sans"/>
                <a:cs typeface="DM Sans"/>
                <a:sym typeface="DM Sans"/>
              </a:rPr>
              <a:t>req.files</a:t>
            </a:r>
            <a:endParaRPr sz="1350">
              <a:latin typeface="DM Sans"/>
              <a:ea typeface="DM Sans"/>
              <a:cs typeface="DM Sans"/>
              <a:sym typeface="DM Sans"/>
            </a:endParaRPr>
          </a:p>
        </p:txBody>
      </p:sp>
      <p:pic>
        <p:nvPicPr>
          <p:cNvPr id="685" name="Google Shape;685;p140"/>
          <p:cNvPicPr preferRelativeResize="0"/>
          <p:nvPr/>
        </p:nvPicPr>
        <p:blipFill>
          <a:blip r:embed="rId3">
            <a:alphaModFix/>
          </a:blip>
          <a:stretch>
            <a:fillRect/>
          </a:stretch>
        </p:blipFill>
        <p:spPr>
          <a:xfrm>
            <a:off x="2175888" y="2524150"/>
            <a:ext cx="4792225" cy="239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141"/>
          <p:cNvPicPr preferRelativeResize="0"/>
          <p:nvPr/>
        </p:nvPicPr>
        <p:blipFill>
          <a:blip r:embed="rId3">
            <a:alphaModFix/>
          </a:blip>
          <a:stretch>
            <a:fillRect/>
          </a:stretch>
        </p:blipFill>
        <p:spPr>
          <a:xfrm>
            <a:off x="1526411" y="1291450"/>
            <a:ext cx="6091175" cy="3614999"/>
          </a:xfrm>
          <a:prstGeom prst="rect">
            <a:avLst/>
          </a:prstGeom>
          <a:noFill/>
          <a:ln>
            <a:noFill/>
          </a:ln>
        </p:spPr>
      </p:pic>
      <p:sp>
        <p:nvSpPr>
          <p:cNvPr id="691" name="Google Shape;691;p141"/>
          <p:cNvSpPr txBox="1"/>
          <p:nvPr/>
        </p:nvSpPr>
        <p:spPr>
          <a:xfrm>
            <a:off x="1118926" y="95650"/>
            <a:ext cx="71781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500">
                <a:solidFill>
                  <a:schemeClr val="lt1"/>
                </a:solidFill>
                <a:latin typeface="DM Sans"/>
                <a:ea typeface="DM Sans"/>
                <a:cs typeface="DM Sans"/>
                <a:sym typeface="DM Sans"/>
              </a:rPr>
              <a:t>Ejemplo implementación MULTER</a:t>
            </a:r>
            <a:r>
              <a:rPr b="1" lang="es" sz="3500">
                <a:solidFill>
                  <a:schemeClr val="lt1"/>
                </a:solidFill>
                <a:latin typeface="DM Sans"/>
                <a:ea typeface="DM Sans"/>
                <a:cs typeface="DM Sans"/>
                <a:sym typeface="DM Sans"/>
              </a:rPr>
              <a:t> a partir de su uploader</a:t>
            </a:r>
            <a:endParaRPr b="1" sz="350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97" name="Google Shape;697;p142"/>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Cuando subimos un archivo (imagen, vídeo, etc), estamos hablando de un flujo de datos. lo cual </a:t>
            </a:r>
            <a:r>
              <a:rPr lang="es" sz="2500" u="sng">
                <a:solidFill>
                  <a:schemeClr val="lt1"/>
                </a:solidFill>
                <a:latin typeface="DM Sans"/>
                <a:ea typeface="DM Sans"/>
                <a:cs typeface="DM Sans"/>
                <a:sym typeface="DM Sans"/>
              </a:rPr>
              <a:t>no puede plasmarse en un JSON</a:t>
            </a:r>
            <a:r>
              <a:rPr lang="es" sz="2500">
                <a:solidFill>
                  <a:schemeClr val="lt1"/>
                </a:solidFill>
                <a:latin typeface="DM Sans"/>
                <a:ea typeface="DM Sans"/>
                <a:cs typeface="DM Sans"/>
                <a:sym typeface="DM Sans"/>
              </a:rPr>
              <a:t>. Cuando enviamos información a un endpoint donde sabemos que utilizamos MULTER, debemos enviarlo como </a:t>
            </a:r>
            <a:r>
              <a:rPr b="1" lang="es" sz="2500">
                <a:solidFill>
                  <a:schemeClr val="lt1"/>
                </a:solidFill>
                <a:latin typeface="DM Sans"/>
                <a:ea typeface="DM Sans"/>
                <a:cs typeface="DM Sans"/>
                <a:sym typeface="DM Sans"/>
              </a:rPr>
              <a:t>FormData</a:t>
            </a:r>
            <a:r>
              <a:rPr lang="es" sz="2500">
                <a:solidFill>
                  <a:schemeClr val="lt1"/>
                </a:solidFill>
                <a:latin typeface="DM Sans"/>
                <a:ea typeface="DM Sans"/>
                <a:cs typeface="DM Sans"/>
                <a:sym typeface="DM Sans"/>
              </a:rPr>
              <a:t>, no como JSON.</a:t>
            </a:r>
            <a:endParaRPr sz="250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143"/>
          <p:cNvPicPr preferRelativeResize="0"/>
          <p:nvPr/>
        </p:nvPicPr>
        <p:blipFill>
          <a:blip r:embed="rId3">
            <a:alphaModFix/>
          </a:blip>
          <a:stretch>
            <a:fillRect/>
          </a:stretch>
        </p:blipFill>
        <p:spPr>
          <a:xfrm>
            <a:off x="1209288" y="451225"/>
            <a:ext cx="7172224" cy="4032399"/>
          </a:xfrm>
          <a:prstGeom prst="rect">
            <a:avLst/>
          </a:prstGeom>
          <a:noFill/>
          <a:ln>
            <a:noFill/>
          </a:ln>
        </p:spPr>
      </p:pic>
      <p:sp>
        <p:nvSpPr>
          <p:cNvPr id="703" name="Google Shape;703;p143"/>
          <p:cNvSpPr txBox="1"/>
          <p:nvPr/>
        </p:nvSpPr>
        <p:spPr>
          <a:xfrm>
            <a:off x="2171000" y="108500"/>
            <a:ext cx="52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Probando MULTER con POSTMAN enviando un FormData</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9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7</a:t>
            </a:r>
            <a:endParaRPr b="0" i="0" sz="1400" u="none" cap="none" strike="noStrike">
              <a:solidFill>
                <a:srgbClr val="000000"/>
              </a:solidFill>
              <a:latin typeface="DM Sans"/>
              <a:ea typeface="DM Sans"/>
              <a:cs typeface="DM Sans"/>
              <a:sym typeface="DM Sans"/>
            </a:endParaRPr>
          </a:p>
        </p:txBody>
      </p:sp>
      <p:sp>
        <p:nvSpPr>
          <p:cNvPr id="356" name="Google Shape;356;p99"/>
          <p:cNvSpPr txBox="1"/>
          <p:nvPr/>
        </p:nvSpPr>
        <p:spPr>
          <a:xfrm>
            <a:off x="501450"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357" name="Google Shape;357;p99"/>
          <p:cNvSpPr txBox="1"/>
          <p:nvPr/>
        </p:nvSpPr>
        <p:spPr>
          <a:xfrm>
            <a:off x="465275" y="1561175"/>
            <a:ext cx="38346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 de estado</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Código que indica el estado de la petición en el servidor.</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Códigos 1xx</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Códigos informativos, sirven para indicar que la petición sigue en curso.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Códigos 2xx</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Códigos de resolución satisfactoria, indican que todo salió “ok” en la petición.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Códigos 3xx</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Códigos de redirección, indican que tuvo que moverse el recurso. </a:t>
            </a:r>
            <a:endParaRPr sz="1350">
              <a:solidFill>
                <a:schemeClr val="dk1"/>
              </a:solidFill>
              <a:latin typeface="DM Sans"/>
              <a:ea typeface="DM Sans"/>
              <a:cs typeface="DM Sans"/>
              <a:sym typeface="DM Sans"/>
            </a:endParaRPr>
          </a:p>
        </p:txBody>
      </p:sp>
      <p:sp>
        <p:nvSpPr>
          <p:cNvPr id="358" name="Google Shape;358;p99"/>
          <p:cNvSpPr txBox="1"/>
          <p:nvPr/>
        </p:nvSpPr>
        <p:spPr>
          <a:xfrm>
            <a:off x="4487450" y="1365425"/>
            <a:ext cx="38346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Códigos 4xx</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Códigos de error, principalmente errores del lado del cliente.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Códigos 5xx</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Códigos de error, principalmente errores de lado del servidor.</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Métodos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Indican las diferentes operaciones que podemos hacer con un recurso.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POSTMAN</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Software para realizar peticiones como si fuéramos un cliente, donde podemos visualizar los resultados y enviar información necesaria al servidor al realizar una consulta. </a:t>
            </a:r>
            <a:endParaRPr sz="1350">
              <a:solidFill>
                <a:schemeClr val="dk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144"/>
          <p:cNvGrpSpPr/>
          <p:nvPr/>
        </p:nvGrpSpPr>
        <p:grpSpPr>
          <a:xfrm>
            <a:off x="4202556" y="994173"/>
            <a:ext cx="738900" cy="738900"/>
            <a:chOff x="974706" y="2467173"/>
            <a:chExt cx="738900" cy="738900"/>
          </a:xfrm>
        </p:grpSpPr>
        <p:sp>
          <p:nvSpPr>
            <p:cNvPr id="709" name="Google Shape;709;p14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0" name="Google Shape;710;p14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11" name="Google Shape;711;p144"/>
          <p:cNvSpPr txBox="1"/>
          <p:nvPr/>
        </p:nvSpPr>
        <p:spPr>
          <a:xfrm>
            <a:off x="1414750" y="18013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Express + multer</a:t>
            </a:r>
            <a:endParaRPr b="1" i="0" sz="4000" u="none" cap="none" strike="noStrike">
              <a:solidFill>
                <a:schemeClr val="dk1"/>
              </a:solidFill>
              <a:highlight>
                <a:srgbClr val="EAFF6A"/>
              </a:highlight>
              <a:latin typeface="DM Sans"/>
              <a:ea typeface="DM Sans"/>
              <a:cs typeface="DM Sans"/>
              <a:sym typeface="DM Sans"/>
            </a:endParaRPr>
          </a:p>
        </p:txBody>
      </p:sp>
      <p:sp>
        <p:nvSpPr>
          <p:cNvPr id="712" name="Google Shape;712;p14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 min</a:t>
            </a:r>
            <a:endParaRPr b="1" i="0" sz="2000" u="none" cap="none" strike="noStrike">
              <a:solidFill>
                <a:srgbClr val="83AEFB"/>
              </a:solidFill>
              <a:latin typeface="DM Sans"/>
              <a:ea typeface="DM Sans"/>
              <a:cs typeface="DM Sans"/>
              <a:sym typeface="DM Sans"/>
            </a:endParaRPr>
          </a:p>
        </p:txBody>
      </p:sp>
      <p:sp>
        <p:nvSpPr>
          <p:cNvPr id="713" name="Google Shape;713;p144"/>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Configuraremos el formulario previo para poder cargar una imagen</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145"/>
          <p:cNvGrpSpPr/>
          <p:nvPr/>
        </p:nvGrpSpPr>
        <p:grpSpPr>
          <a:xfrm>
            <a:off x="457347" y="468298"/>
            <a:ext cx="431074" cy="431074"/>
            <a:chOff x="974706" y="2467173"/>
            <a:chExt cx="738900" cy="738900"/>
          </a:xfrm>
        </p:grpSpPr>
        <p:sp>
          <p:nvSpPr>
            <p:cNvPr id="719" name="Google Shape;719;p14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0" name="Google Shape;720;p14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21" name="Google Shape;721;p145"/>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Express + multer</a:t>
            </a:r>
            <a:endParaRPr b="1" i="0" sz="4000" u="none" cap="none" strike="noStrike">
              <a:solidFill>
                <a:schemeClr val="dk1"/>
              </a:solidFill>
              <a:latin typeface="DM Sans"/>
              <a:ea typeface="DM Sans"/>
              <a:cs typeface="DM Sans"/>
              <a:sym typeface="DM Sans"/>
            </a:endParaRPr>
          </a:p>
        </p:txBody>
      </p:sp>
      <p:pic>
        <p:nvPicPr>
          <p:cNvPr id="722" name="Google Shape;722;p14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23" name="Google Shape;723;p145"/>
          <p:cNvSpPr txBox="1"/>
          <p:nvPr/>
        </p:nvSpPr>
        <p:spPr>
          <a:xfrm>
            <a:off x="549625" y="1820650"/>
            <a:ext cx="7261800" cy="233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Basado en el formulario para ingresar una mascota al sistema:</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Configurar el formulario para añadir un campo input type=”file” name “file” para que la mascota a agregar pueda tener una “imagen representativa”.</a:t>
            </a:r>
            <a:endParaRPr sz="1150">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El nombre del archivo guardado se formará con el nombre original anteponiéndole un timestamp (Date.now()) seguido con un guión. Ej: 1610894554093-clase1.zip.</a:t>
            </a:r>
            <a:endParaRPr sz="1300">
              <a:solidFill>
                <a:schemeClr val="dk1"/>
              </a:solidFill>
              <a:highlight>
                <a:schemeClr val="lt1"/>
              </a:highlight>
              <a:latin typeface="DM Sans"/>
              <a:ea typeface="DM Sans"/>
              <a:cs typeface="DM Sans"/>
              <a:sym typeface="DM Sans"/>
            </a:endParaRPr>
          </a:p>
          <a:p>
            <a:pPr indent="-314325" lvl="0" marL="457200" rtl="0" algn="l">
              <a:lnSpc>
                <a:spcPct val="150000"/>
              </a:lnSpc>
              <a:spcBef>
                <a:spcPts val="0"/>
              </a:spcBef>
              <a:spcAft>
                <a:spcPts val="0"/>
              </a:spcAft>
              <a:buClr>
                <a:schemeClr val="accent4"/>
              </a:buClr>
              <a:buSzPts val="1350"/>
              <a:buFont typeface="DM Sans"/>
              <a:buChar char="✓"/>
            </a:pPr>
            <a:r>
              <a:rPr lang="es" sz="1300">
                <a:solidFill>
                  <a:schemeClr val="dk1"/>
                </a:solidFill>
                <a:highlight>
                  <a:schemeClr val="lt1"/>
                </a:highlight>
                <a:latin typeface="DM Sans"/>
                <a:ea typeface="DM Sans"/>
                <a:cs typeface="DM Sans"/>
                <a:sym typeface="DM Sans"/>
              </a:rPr>
              <a:t>Corroborar que la imagen se guarde correctamente. Guardar la ruta del archivo guardado en un campo “thumbnail”.</a:t>
            </a:r>
            <a:endParaRPr sz="1300">
              <a:solidFill>
                <a:schemeClr val="dk1"/>
              </a:solidFill>
              <a:highlight>
                <a:schemeClr val="lt1"/>
              </a:highlight>
              <a:latin typeface="DM Sans"/>
              <a:ea typeface="DM Sans"/>
              <a:cs typeface="DM Sans"/>
              <a:sym typeface="DM Sans"/>
            </a:endParaRPr>
          </a:p>
        </p:txBody>
      </p:sp>
      <p:sp>
        <p:nvSpPr>
          <p:cNvPr id="724" name="Google Shape;724;p14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46"/>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Recordemos</a:t>
            </a:r>
            <a:endParaRPr b="1" i="0" sz="4000" u="none" cap="none" strike="noStrike">
              <a:solidFill>
                <a:srgbClr val="000000"/>
              </a:solidFill>
              <a:latin typeface="DM Sans"/>
              <a:ea typeface="DM Sans"/>
              <a:cs typeface="DM Sans"/>
              <a:sym typeface="DM Sans"/>
            </a:endParaRPr>
          </a:p>
        </p:txBody>
      </p:sp>
      <p:sp>
        <p:nvSpPr>
          <p:cNvPr id="730" name="Google Shape;730;p146"/>
          <p:cNvSpPr txBox="1"/>
          <p:nvPr/>
        </p:nvSpPr>
        <p:spPr>
          <a:xfrm>
            <a:off x="1190263" y="2213650"/>
            <a:ext cx="2769000" cy="3924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Clase 6: Servidores Web</a:t>
            </a:r>
            <a:endParaRPr b="1" i="0" sz="1350" u="none" cap="none" strike="noStrike">
              <a:solidFill>
                <a:srgbClr val="000000"/>
              </a:solidFill>
              <a:latin typeface="DM Sans"/>
              <a:ea typeface="DM Sans"/>
              <a:cs typeface="DM Sans"/>
              <a:sym typeface="DM Sans"/>
            </a:endParaRPr>
          </a:p>
        </p:txBody>
      </p:sp>
      <p:sp>
        <p:nvSpPr>
          <p:cNvPr id="731" name="Google Shape;731;p146"/>
          <p:cNvSpPr txBox="1"/>
          <p:nvPr/>
        </p:nvSpPr>
        <p:spPr>
          <a:xfrm>
            <a:off x="4770738" y="1320225"/>
            <a:ext cx="3183000" cy="808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Creamos la estructura base de lo que será nuestro servidor a lo largo del proyecto</a:t>
            </a:r>
            <a:endParaRPr sz="1350">
              <a:highlight>
                <a:schemeClr val="lt1"/>
              </a:highlight>
              <a:latin typeface="DM Sans"/>
              <a:ea typeface="DM Sans"/>
              <a:cs typeface="DM Sans"/>
              <a:sym typeface="DM Sans"/>
            </a:endParaRPr>
          </a:p>
        </p:txBody>
      </p:sp>
      <p:sp>
        <p:nvSpPr>
          <p:cNvPr id="732" name="Google Shape;732;p146"/>
          <p:cNvSpPr txBox="1"/>
          <p:nvPr/>
        </p:nvSpPr>
        <p:spPr>
          <a:xfrm>
            <a:off x="4758763" y="2084225"/>
            <a:ext cx="3183000" cy="808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Agregamos nuestros primeros endpoints para trabajar con productos</a:t>
            </a:r>
            <a:endParaRPr sz="1350">
              <a:latin typeface="DM Sans"/>
              <a:ea typeface="DM Sans"/>
              <a:cs typeface="DM Sans"/>
              <a:sym typeface="DM Sans"/>
            </a:endParaRPr>
          </a:p>
        </p:txBody>
      </p:sp>
      <p:sp>
        <p:nvSpPr>
          <p:cNvPr id="733" name="Google Shape;733;p146"/>
          <p:cNvSpPr txBox="1"/>
          <p:nvPr/>
        </p:nvSpPr>
        <p:spPr>
          <a:xfrm>
            <a:off x="4758912" y="2998350"/>
            <a:ext cx="32067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Conectamos la persistencia de archivos a nuestros endpoints</a:t>
            </a:r>
            <a:endParaRPr sz="1350">
              <a:latin typeface="DM Sans"/>
              <a:ea typeface="DM Sans"/>
              <a:cs typeface="DM Sans"/>
              <a:sym typeface="DM Sans"/>
            </a:endParaRPr>
          </a:p>
        </p:txBody>
      </p:sp>
      <p:cxnSp>
        <p:nvCxnSpPr>
          <p:cNvPr id="734" name="Google Shape;734;p146"/>
          <p:cNvCxnSpPr>
            <a:stCxn id="730" idx="3"/>
            <a:endCxn id="731" idx="1"/>
          </p:cNvCxnSpPr>
          <p:nvPr/>
        </p:nvCxnSpPr>
        <p:spPr>
          <a:xfrm flipH="1" rot="10800000">
            <a:off x="3959263" y="1724350"/>
            <a:ext cx="811500" cy="685500"/>
          </a:xfrm>
          <a:prstGeom prst="straightConnector1">
            <a:avLst/>
          </a:prstGeom>
          <a:noFill/>
          <a:ln cap="flat" cmpd="sng" w="9525">
            <a:solidFill>
              <a:srgbClr val="D4D4D4"/>
            </a:solidFill>
            <a:prstDash val="solid"/>
            <a:round/>
            <a:headEnd len="sm" w="sm" type="none"/>
            <a:tailEnd len="med" w="med" type="triangle"/>
          </a:ln>
        </p:spPr>
      </p:cxnSp>
      <p:cxnSp>
        <p:nvCxnSpPr>
          <p:cNvPr id="735" name="Google Shape;735;p146"/>
          <p:cNvCxnSpPr>
            <a:stCxn id="730" idx="3"/>
            <a:endCxn id="732" idx="1"/>
          </p:cNvCxnSpPr>
          <p:nvPr/>
        </p:nvCxnSpPr>
        <p:spPr>
          <a:xfrm>
            <a:off x="3959263" y="2409850"/>
            <a:ext cx="799500" cy="78600"/>
          </a:xfrm>
          <a:prstGeom prst="straightConnector1">
            <a:avLst/>
          </a:prstGeom>
          <a:noFill/>
          <a:ln cap="flat" cmpd="sng" w="9525">
            <a:solidFill>
              <a:srgbClr val="D4D4D4"/>
            </a:solidFill>
            <a:prstDash val="solid"/>
            <a:round/>
            <a:headEnd len="sm" w="sm" type="none"/>
            <a:tailEnd len="med" w="med" type="triangle"/>
          </a:ln>
        </p:spPr>
      </p:cxnSp>
      <p:cxnSp>
        <p:nvCxnSpPr>
          <p:cNvPr id="736" name="Google Shape;736;p146"/>
          <p:cNvCxnSpPr>
            <a:stCxn id="730" idx="3"/>
            <a:endCxn id="733" idx="1"/>
          </p:cNvCxnSpPr>
          <p:nvPr/>
        </p:nvCxnSpPr>
        <p:spPr>
          <a:xfrm>
            <a:off x="3959263" y="2409850"/>
            <a:ext cx="799500" cy="888600"/>
          </a:xfrm>
          <a:prstGeom prst="straightConnector1">
            <a:avLst/>
          </a:prstGeom>
          <a:noFill/>
          <a:ln cap="flat" cmpd="sng" w="9525">
            <a:solidFill>
              <a:srgbClr val="DCDCDC"/>
            </a:solidFill>
            <a:prstDash val="solid"/>
            <a:round/>
            <a:headEnd len="sm" w="sm" type="none"/>
            <a:tailEnd len="med" w="med" type="triangle"/>
          </a:ln>
        </p:spPr>
      </p:cxnSp>
      <p:sp>
        <p:nvSpPr>
          <p:cNvPr id="737" name="Google Shape;737;p146"/>
          <p:cNvSpPr/>
          <p:nvPr/>
        </p:nvSpPr>
        <p:spPr>
          <a:xfrm>
            <a:off x="6062663" y="3598650"/>
            <a:ext cx="261000" cy="330600"/>
          </a:xfrm>
          <a:prstGeom prst="down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46"/>
          <p:cNvSpPr txBox="1"/>
          <p:nvPr/>
        </p:nvSpPr>
        <p:spPr>
          <a:xfrm>
            <a:off x="4693163" y="4013125"/>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s" sz="3000" u="none" cap="none" strike="noStrike">
                <a:solidFill>
                  <a:schemeClr val="dk1"/>
                </a:solidFill>
                <a:highlight>
                  <a:schemeClr val="lt1"/>
                </a:highlight>
                <a:latin typeface="DM Sans"/>
                <a:ea typeface="DM Sans"/>
                <a:cs typeface="DM Sans"/>
                <a:sym typeface="DM Sans"/>
              </a:rPr>
              <a:t>💡</a:t>
            </a:r>
            <a:endParaRPr b="0" i="0" sz="30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147"/>
          <p:cNvGrpSpPr/>
          <p:nvPr/>
        </p:nvGrpSpPr>
        <p:grpSpPr>
          <a:xfrm>
            <a:off x="4202551" y="905623"/>
            <a:ext cx="738900" cy="738900"/>
            <a:chOff x="7208351" y="2467173"/>
            <a:chExt cx="738900" cy="738900"/>
          </a:xfrm>
        </p:grpSpPr>
        <p:sp>
          <p:nvSpPr>
            <p:cNvPr id="744" name="Google Shape;744;p14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5" name="Google Shape;745;p14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46" name="Google Shape;746;p147"/>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Primera 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747" name="Google Shape;747;p147"/>
          <p:cNvSpPr txBox="1"/>
          <p:nvPr/>
        </p:nvSpPr>
        <p:spPr>
          <a:xfrm>
            <a:off x="987300" y="3129675"/>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S</a:t>
            </a:r>
            <a:r>
              <a:rPr lang="es" sz="2000">
                <a:solidFill>
                  <a:srgbClr val="999999"/>
                </a:solidFill>
                <a:latin typeface="DM Sans"/>
                <a:ea typeface="DM Sans"/>
                <a:cs typeface="DM Sans"/>
                <a:sym typeface="DM Sans"/>
              </a:rPr>
              <a:t>e desarrollará un servidor que contenga los endpoints y servicios necesarios para gestionar los productos y carritos de compra en el e-commerce</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b="1" sz="2000">
              <a:solidFill>
                <a:srgbClr val="999999"/>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pSp>
        <p:nvGrpSpPr>
          <p:cNvPr id="752" name="Google Shape;752;p148"/>
          <p:cNvGrpSpPr/>
          <p:nvPr/>
        </p:nvGrpSpPr>
        <p:grpSpPr>
          <a:xfrm>
            <a:off x="457356" y="468297"/>
            <a:ext cx="431074" cy="431074"/>
            <a:chOff x="7208351" y="2467173"/>
            <a:chExt cx="738900" cy="738900"/>
          </a:xfrm>
        </p:grpSpPr>
        <p:sp>
          <p:nvSpPr>
            <p:cNvPr id="753" name="Google Shape;753;p14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 name="Google Shape;754;p14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55" name="Google Shape;755;p14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56" name="Google Shape;756;p1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7" name="Google Shape;757;p14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58" name="Google Shape;758;p148"/>
          <p:cNvSpPr txBox="1"/>
          <p:nvPr/>
        </p:nvSpPr>
        <p:spPr>
          <a:xfrm>
            <a:off x="533550" y="1831975"/>
            <a:ext cx="40701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Se debe entregar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Desarrollar el servidor basado en Node.JS y express, que escuche en el puerto 8080 y disponga de dos grupos de rutas: /products y /carts. Dichos endpoints estarán implementados con el router de express, con las siguientes especificaciones:</a:t>
            </a:r>
            <a:endParaRPr sz="1350">
              <a:solidFill>
                <a:srgbClr val="999999"/>
              </a:solidFill>
              <a:latin typeface="DM Sans"/>
              <a:ea typeface="DM Sans"/>
              <a:cs typeface="DM Sans"/>
              <a:sym typeface="DM Sans"/>
            </a:endParaRPr>
          </a:p>
        </p:txBody>
      </p:sp>
      <p:sp>
        <p:nvSpPr>
          <p:cNvPr id="759" name="Google Shape;759;p14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8"/>
          <p:cNvSpPr txBox="1"/>
          <p:nvPr/>
        </p:nvSpPr>
        <p:spPr>
          <a:xfrm>
            <a:off x="5086050" y="2079325"/>
            <a:ext cx="3000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Para el manejo de productos, el cual tendrá su router en /api/products/ , configurar las siguientes rutas: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raíz GET / deberá listar todos los productos de la base. (Incluyendo la limitación ?limit del desafío anterior</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GET /:pid deberá traer sólo el producto con el id proporcionado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149"/>
          <p:cNvGrpSpPr/>
          <p:nvPr/>
        </p:nvGrpSpPr>
        <p:grpSpPr>
          <a:xfrm>
            <a:off x="457356" y="468297"/>
            <a:ext cx="431074" cy="431074"/>
            <a:chOff x="7208351" y="2467173"/>
            <a:chExt cx="738900" cy="738900"/>
          </a:xfrm>
        </p:grpSpPr>
        <p:sp>
          <p:nvSpPr>
            <p:cNvPr id="766" name="Google Shape;766;p14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14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68" name="Google Shape;768;p14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69" name="Google Shape;769;p1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70" name="Google Shape;770;p14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71" name="Google Shape;771;p149"/>
          <p:cNvSpPr txBox="1"/>
          <p:nvPr/>
        </p:nvSpPr>
        <p:spPr>
          <a:xfrm>
            <a:off x="457350" y="1908175"/>
            <a:ext cx="4070100" cy="392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350">
              <a:solidFill>
                <a:srgbClr val="999999"/>
              </a:solidFill>
              <a:latin typeface="DM Sans"/>
              <a:ea typeface="DM Sans"/>
              <a:cs typeface="DM Sans"/>
              <a:sym typeface="DM Sans"/>
            </a:endParaRPr>
          </a:p>
        </p:txBody>
      </p:sp>
      <p:sp>
        <p:nvSpPr>
          <p:cNvPr id="772" name="Google Shape;772;p14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9"/>
          <p:cNvSpPr txBox="1"/>
          <p:nvPr/>
        </p:nvSpPr>
        <p:spPr>
          <a:xfrm>
            <a:off x="636450" y="1820650"/>
            <a:ext cx="39708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raíz POST / deberá agregar un nuevo producto con los campos:</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id: Number/String (A tu elección, el id NO se manda desde body, se autogenera como lo hemos visto desde los primeros entregables, asegurando que NUNCA se repetirán los ids en el archivo.</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title:String,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description:String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code:String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price:Number</a:t>
            </a:r>
            <a:endParaRPr sz="1350"/>
          </a:p>
        </p:txBody>
      </p:sp>
      <p:sp>
        <p:nvSpPr>
          <p:cNvPr id="774" name="Google Shape;774;p149"/>
          <p:cNvSpPr txBox="1"/>
          <p:nvPr/>
        </p:nvSpPr>
        <p:spPr>
          <a:xfrm>
            <a:off x="4865725" y="1908175"/>
            <a:ext cx="3103500" cy="2678100"/>
          </a:xfrm>
          <a:prstGeom prst="rect">
            <a:avLst/>
          </a:prstGeom>
          <a:noFill/>
          <a:ln>
            <a:noFill/>
          </a:ln>
        </p:spPr>
        <p:txBody>
          <a:bodyPr anchorCtr="0" anchor="t" bIns="91425" lIns="91425" spcFirstLastPara="1" rIns="91425" wrap="square" tIns="91425">
            <a:spAutoFit/>
          </a:bodyPr>
          <a:lstStyle/>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status:Boolean</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stock:Number</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category:String</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thumbnails:Array de Strings que contenga las rutas donde están almacenadas las imágenes referentes a dicho producto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Status es true por defecto.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Todos los campos son obligatorios, a excepción de thumbnails</a:t>
            </a:r>
            <a:endParaRPr sz="135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grpSp>
        <p:nvGrpSpPr>
          <p:cNvPr id="779" name="Google Shape;779;p150"/>
          <p:cNvGrpSpPr/>
          <p:nvPr/>
        </p:nvGrpSpPr>
        <p:grpSpPr>
          <a:xfrm>
            <a:off x="457356" y="468297"/>
            <a:ext cx="431074" cy="431074"/>
            <a:chOff x="7208351" y="2467173"/>
            <a:chExt cx="738900" cy="738900"/>
          </a:xfrm>
        </p:grpSpPr>
        <p:sp>
          <p:nvSpPr>
            <p:cNvPr id="780" name="Google Shape;780;p15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150"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82" name="Google Shape;782;p15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83" name="Google Shape;783;p15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84" name="Google Shape;784;p15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85" name="Google Shape;785;p150"/>
          <p:cNvSpPr txBox="1"/>
          <p:nvPr/>
        </p:nvSpPr>
        <p:spPr>
          <a:xfrm>
            <a:off x="457350" y="19081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PUT /:pid deberá tomar un producto y actualizarlo por los campos enviados desde body. NUNCA se debe actualizar o eliminar el id al momento de hacer dicha actualización.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DELETE /:pid deberá eliminar el producto con el pid indicado.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Para el carrito, el cual tendrá su router en /api/carts/, configurar dos rutas:</a:t>
            </a:r>
            <a:endParaRPr sz="1350">
              <a:solidFill>
                <a:schemeClr val="dk1"/>
              </a:solidFill>
              <a:latin typeface="DM Sans"/>
              <a:ea typeface="DM Sans"/>
              <a:cs typeface="DM Sans"/>
              <a:sym typeface="DM Sans"/>
            </a:endParaRPr>
          </a:p>
        </p:txBody>
      </p:sp>
      <p:sp>
        <p:nvSpPr>
          <p:cNvPr id="786" name="Google Shape;786;p150"/>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0"/>
          <p:cNvSpPr txBox="1"/>
          <p:nvPr/>
        </p:nvSpPr>
        <p:spPr>
          <a:xfrm>
            <a:off x="4811550" y="1705350"/>
            <a:ext cx="30000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raíz POST / deberá crear un nuevo carrito con la siguiente estructura:</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Id:Number/String (A tu elección, de igual manera como con los productos, debes asegurar que nunca se dupliquen los ids y que este se autogenere).</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products: Array que contendrá objetos que representen cada producto</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151"/>
          <p:cNvGrpSpPr/>
          <p:nvPr/>
        </p:nvGrpSpPr>
        <p:grpSpPr>
          <a:xfrm>
            <a:off x="457356" y="468297"/>
            <a:ext cx="431074" cy="431074"/>
            <a:chOff x="7208351" y="2467173"/>
            <a:chExt cx="738900" cy="738900"/>
          </a:xfrm>
        </p:grpSpPr>
        <p:sp>
          <p:nvSpPr>
            <p:cNvPr id="793" name="Google Shape;793;p15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4" name="Google Shape;794;p151"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95" name="Google Shape;795;p15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96" name="Google Shape;796;p1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97" name="Google Shape;797;p151"/>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98" name="Google Shape;798;p151"/>
          <p:cNvSpPr txBox="1"/>
          <p:nvPr/>
        </p:nvSpPr>
        <p:spPr>
          <a:xfrm>
            <a:off x="636450" y="1908175"/>
            <a:ext cx="35877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GET /:cid deberá listar los productos que pertenezcan al carrito con el parámetro cid proporcionados.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ruta POST  /:cid/product/:pid deberá agregar el producto al arreglo “products” del carrito seleccionado, agregándose como un objeto bajo el siguiente formato:</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product: SÓLO DEBE CONTENER EL ID DEL PRODUCTO (Es crucial que no agregues el producto completo)</a:t>
            </a:r>
            <a:endParaRPr sz="1350">
              <a:solidFill>
                <a:schemeClr val="dk1"/>
              </a:solidFill>
              <a:latin typeface="DM Sans"/>
              <a:ea typeface="DM Sans"/>
              <a:cs typeface="DM Sans"/>
              <a:sym typeface="DM Sans"/>
            </a:endParaRPr>
          </a:p>
        </p:txBody>
      </p:sp>
      <p:sp>
        <p:nvSpPr>
          <p:cNvPr id="799" name="Google Shape;799;p151"/>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1"/>
          <p:cNvSpPr txBox="1"/>
          <p:nvPr/>
        </p:nvSpPr>
        <p:spPr>
          <a:xfrm>
            <a:off x="4485875" y="1679575"/>
            <a:ext cx="3282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6858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quantity: debe contener el número de ejemplares de dicho producto. El producto, de momento, se agregará de uno en uno.</a:t>
            </a:r>
            <a:endParaRPr sz="1350">
              <a:solidFill>
                <a:schemeClr val="dk1"/>
              </a:solidFill>
              <a:latin typeface="DM Sans"/>
              <a:ea typeface="DM Sans"/>
              <a:cs typeface="DM Sans"/>
              <a:sym typeface="DM Sans"/>
            </a:endParaRPr>
          </a:p>
          <a:p>
            <a:pPr indent="0" lvl="0" marL="685800" rtl="0" algn="l">
              <a:spcBef>
                <a:spcPts val="0"/>
              </a:spcBef>
              <a:spcAft>
                <a:spcPts val="0"/>
              </a:spcAft>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rPr lang="es" sz="1350">
                <a:solidFill>
                  <a:schemeClr val="dk1"/>
                </a:solidFill>
                <a:latin typeface="DM Sans"/>
                <a:ea typeface="DM Sans"/>
                <a:cs typeface="DM Sans"/>
                <a:sym typeface="DM Sans"/>
              </a:rPr>
              <a:t>Además, si un producto ya existente intenta agregarse al producto, incrementar el campo quantity de dicho producto.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152"/>
          <p:cNvGrpSpPr/>
          <p:nvPr/>
        </p:nvGrpSpPr>
        <p:grpSpPr>
          <a:xfrm>
            <a:off x="457356" y="468297"/>
            <a:ext cx="431074" cy="431074"/>
            <a:chOff x="7208351" y="2467173"/>
            <a:chExt cx="738900" cy="738900"/>
          </a:xfrm>
        </p:grpSpPr>
        <p:sp>
          <p:nvSpPr>
            <p:cNvPr id="806" name="Google Shape;806;p15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15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08" name="Google Shape;808;p15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Primera</a:t>
            </a:r>
            <a:r>
              <a:rPr b="1" lang="es" sz="4000">
                <a:solidFill>
                  <a:schemeClr val="dk1"/>
                </a:solidFill>
                <a:latin typeface="DM Sans"/>
                <a:ea typeface="DM Sans"/>
                <a:cs typeface="DM Sans"/>
                <a:sym typeface="DM Sans"/>
              </a:rPr>
              <a:t> entrega</a:t>
            </a:r>
            <a:endParaRPr b="1" sz="4000">
              <a:solidFill>
                <a:schemeClr val="dk1"/>
              </a:solidFill>
              <a:latin typeface="DM Sans"/>
              <a:ea typeface="DM Sans"/>
              <a:cs typeface="DM Sans"/>
              <a:sym typeface="DM Sans"/>
            </a:endParaRPr>
          </a:p>
        </p:txBody>
      </p:sp>
      <p:pic>
        <p:nvPicPr>
          <p:cNvPr id="809" name="Google Shape;809;p1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10" name="Google Shape;810;p15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811" name="Google Shape;811;p152"/>
          <p:cNvSpPr txBox="1"/>
          <p:nvPr/>
        </p:nvSpPr>
        <p:spPr>
          <a:xfrm>
            <a:off x="4527575"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p:txBody>
      </p:sp>
      <p:sp>
        <p:nvSpPr>
          <p:cNvPr id="812" name="Google Shape;812;p152"/>
          <p:cNvSpPr txBox="1"/>
          <p:nvPr/>
        </p:nvSpPr>
        <p:spPr>
          <a:xfrm>
            <a:off x="457350" y="1908175"/>
            <a:ext cx="38346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persistencia de la información se implementará utilizando el file system, donde los archivos “productos,json” y “carrito.json”, </a:t>
            </a:r>
            <a:r>
              <a:rPr lang="es" sz="1350">
                <a:solidFill>
                  <a:schemeClr val="dk1"/>
                </a:solidFill>
                <a:latin typeface="DM Sans"/>
                <a:ea typeface="DM Sans"/>
                <a:cs typeface="DM Sans"/>
                <a:sym typeface="DM Sans"/>
              </a:rPr>
              <a:t>respaldan</a:t>
            </a:r>
            <a:r>
              <a:rPr lang="es" sz="1350">
                <a:solidFill>
                  <a:schemeClr val="dk1"/>
                </a:solidFill>
                <a:latin typeface="DM Sans"/>
                <a:ea typeface="DM Sans"/>
                <a:cs typeface="DM Sans"/>
                <a:sym typeface="DM Sans"/>
              </a:rPr>
              <a:t> la información.</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No es necesario realizar ninguna implementación visual, todo el flujo se puede realizar por Postman o por el cliente de tu preferencia.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p:txBody>
      </p:sp>
      <p:sp>
        <p:nvSpPr>
          <p:cNvPr id="813" name="Google Shape;813;p152"/>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2"/>
          <p:cNvSpPr txBox="1"/>
          <p:nvPr/>
        </p:nvSpPr>
        <p:spPr>
          <a:xfrm>
            <a:off x="4527575" y="1908175"/>
            <a:ext cx="3834600" cy="24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Link al repositorio de Github con el proyecto completo, sin la carpeta de Node_modules.</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No olvides </a:t>
            </a:r>
            <a:r>
              <a:rPr b="1" lang="es" sz="1450">
                <a:solidFill>
                  <a:schemeClr val="dk1"/>
                </a:solidFill>
                <a:latin typeface="EB Garamond"/>
                <a:ea typeface="EB Garamond"/>
                <a:cs typeface="EB Garamond"/>
                <a:sym typeface="EB Garamond"/>
              </a:rPr>
              <a:t>app.use(express.json())</a:t>
            </a:r>
            <a:endParaRPr b="1" sz="1450">
              <a:solidFill>
                <a:schemeClr val="dk1"/>
              </a:solidFill>
              <a:latin typeface="EB Garamond"/>
              <a:ea typeface="EB Garamond"/>
              <a:cs typeface="EB Garamond"/>
              <a:sym typeface="EB Garamond"/>
            </a:endParaRPr>
          </a:p>
          <a:p>
            <a:pPr indent="-320675" lvl="0" marL="457200" rtl="0" algn="l">
              <a:spcBef>
                <a:spcPts val="0"/>
              </a:spcBef>
              <a:spcAft>
                <a:spcPts val="0"/>
              </a:spcAft>
              <a:buClr>
                <a:schemeClr val="dk1"/>
              </a:buClr>
              <a:buSzPts val="1450"/>
              <a:buFont typeface="DM Sans"/>
              <a:buChar char="✓"/>
            </a:pPr>
            <a:r>
              <a:rPr lang="es" sz="1450">
                <a:solidFill>
                  <a:schemeClr val="dk1"/>
                </a:solidFill>
                <a:latin typeface="DM Sans"/>
                <a:ea typeface="DM Sans"/>
                <a:cs typeface="DM Sans"/>
                <a:sym typeface="DM Sans"/>
              </a:rPr>
              <a:t>No es necesario implementar multer</a:t>
            </a:r>
            <a:endParaRPr sz="14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u="sng">
                <a:solidFill>
                  <a:schemeClr val="dk1"/>
                </a:solidFill>
                <a:latin typeface="DM Sans"/>
                <a:ea typeface="DM Sans"/>
                <a:cs typeface="DM Sans"/>
                <a:sym typeface="DM Sans"/>
              </a:rPr>
              <a:t>Link al video donde se explica.</a:t>
            </a:r>
            <a:endParaRPr sz="135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5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0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0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a:t>
            </a:r>
            <a:r>
              <a:rPr b="0" i="0" lang="es" sz="1600" u="none" cap="none" strike="noStrike">
                <a:solidFill>
                  <a:schemeClr val="dk1"/>
                </a:solidFill>
                <a:latin typeface="DM Sans"/>
                <a:ea typeface="DM Sans"/>
                <a:cs typeface="DM Sans"/>
                <a:sym typeface="DM Sans"/>
              </a:rPr>
              <a:t>DE</a:t>
            </a:r>
            <a:r>
              <a:rPr b="0" i="0" lang="es" sz="1600" u="none" cap="none" strike="noStrike">
                <a:solidFill>
                  <a:schemeClr val="dk1"/>
                </a:solidFill>
                <a:latin typeface="DM Sans"/>
                <a:ea typeface="DM Sans"/>
                <a:cs typeface="DM Sans"/>
                <a:sym typeface="DM Sans"/>
              </a:rPr>
              <a:t> CONCEPTOS</a:t>
            </a:r>
            <a:endParaRPr b="0" i="0" sz="1400" u="none" cap="none" strike="noStrike">
              <a:solidFill>
                <a:srgbClr val="000000"/>
              </a:solidFill>
              <a:latin typeface="DM Sans"/>
              <a:ea typeface="DM Sans"/>
              <a:cs typeface="DM Sans"/>
              <a:sym typeface="DM Sans"/>
            </a:endParaRPr>
          </a:p>
        </p:txBody>
      </p:sp>
      <p:sp>
        <p:nvSpPr>
          <p:cNvPr id="365" name="Google Shape;365;p100"/>
          <p:cNvSpPr/>
          <p:nvPr/>
        </p:nvSpPr>
        <p:spPr>
          <a:xfrm>
            <a:off x="4310625" y="1371555"/>
            <a:ext cx="1596900" cy="5127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222222"/>
                </a:solidFill>
                <a:latin typeface="DM Sans"/>
                <a:ea typeface="DM Sans"/>
                <a:cs typeface="DM Sans"/>
                <a:sym typeface="DM Sans"/>
              </a:rPr>
              <a:t>Interacción</a:t>
            </a:r>
            <a:endParaRPr b="0" i="0" sz="1200" u="none" cap="none" strike="noStrike">
              <a:solidFill>
                <a:srgbClr val="222222"/>
              </a:solidFill>
              <a:latin typeface="DM Sans"/>
              <a:ea typeface="DM Sans"/>
              <a:cs typeface="DM Sans"/>
              <a:sym typeface="DM Sans"/>
            </a:endParaRPr>
          </a:p>
        </p:txBody>
      </p:sp>
      <p:sp>
        <p:nvSpPr>
          <p:cNvPr id="366" name="Google Shape;366;p100"/>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Express Router</a:t>
            </a:r>
            <a:endParaRPr b="0" i="0" sz="1200" u="none" cap="none" strike="noStrike">
              <a:solidFill>
                <a:srgbClr val="FFFFFF"/>
              </a:solidFill>
              <a:latin typeface="DM Sans"/>
              <a:ea typeface="DM Sans"/>
              <a:cs typeface="DM Sans"/>
              <a:sym typeface="DM Sans"/>
            </a:endParaRPr>
          </a:p>
        </p:txBody>
      </p:sp>
      <p:sp>
        <p:nvSpPr>
          <p:cNvPr id="367" name="Google Shape;367;p100"/>
          <p:cNvSpPr/>
          <p:nvPr/>
        </p:nvSpPr>
        <p:spPr>
          <a:xfrm>
            <a:off x="4310625" y="746975"/>
            <a:ext cx="1596900" cy="5127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Archivos estáticos</a:t>
            </a:r>
            <a:endParaRPr sz="1200">
              <a:solidFill>
                <a:srgbClr val="222222"/>
              </a:solidFill>
              <a:latin typeface="DM Sans"/>
              <a:ea typeface="DM Sans"/>
              <a:cs typeface="DM Sans"/>
              <a:sym typeface="DM Sans"/>
            </a:endParaRPr>
          </a:p>
        </p:txBody>
      </p:sp>
      <p:cxnSp>
        <p:nvCxnSpPr>
          <p:cNvPr id="368" name="Google Shape;368;p100"/>
          <p:cNvCxnSpPr>
            <a:stCxn id="366" idx="3"/>
            <a:endCxn id="367" idx="1"/>
          </p:cNvCxnSpPr>
          <p:nvPr/>
        </p:nvCxnSpPr>
        <p:spPr>
          <a:xfrm flipH="1" rot="10800000">
            <a:off x="1987725" y="1003384"/>
            <a:ext cx="2322900" cy="7404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69" name="Google Shape;369;p100"/>
          <p:cNvCxnSpPr>
            <a:stCxn id="366" idx="3"/>
            <a:endCxn id="365" idx="1"/>
          </p:cNvCxnSpPr>
          <p:nvPr/>
        </p:nvCxnSpPr>
        <p:spPr>
          <a:xfrm flipH="1" rot="10800000">
            <a:off x="1987725" y="1627984"/>
            <a:ext cx="2322900" cy="115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70" name="Google Shape;370;p100"/>
          <p:cNvCxnSpPr>
            <a:stCxn id="371" idx="3"/>
            <a:endCxn id="372" idx="1"/>
          </p:cNvCxnSpPr>
          <p:nvPr/>
        </p:nvCxnSpPr>
        <p:spPr>
          <a:xfrm>
            <a:off x="1987725" y="2747634"/>
            <a:ext cx="426000" cy="0"/>
          </a:xfrm>
          <a:prstGeom prst="straightConnector1">
            <a:avLst/>
          </a:prstGeom>
          <a:noFill/>
          <a:ln cap="flat" cmpd="sng" w="9525">
            <a:solidFill>
              <a:srgbClr val="CCCCCC"/>
            </a:solidFill>
            <a:prstDash val="solid"/>
            <a:round/>
            <a:headEnd len="sm" w="sm" type="none"/>
            <a:tailEnd len="med" w="med" type="oval"/>
          </a:ln>
        </p:spPr>
      </p:cxnSp>
      <p:pic>
        <p:nvPicPr>
          <p:cNvPr id="373" name="Google Shape;373;p100"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74" name="Google Shape;374;p100"/>
          <p:cNvSpPr/>
          <p:nvPr/>
        </p:nvSpPr>
        <p:spPr>
          <a:xfrm>
            <a:off x="6312456" y="3191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Prefijo virtual</a:t>
            </a:r>
            <a:endParaRPr b="0" i="0" sz="1200" u="none" cap="none" strike="noStrike">
              <a:solidFill>
                <a:srgbClr val="222222"/>
              </a:solidFill>
              <a:latin typeface="DM Sans"/>
              <a:ea typeface="DM Sans"/>
              <a:cs typeface="DM Sans"/>
              <a:sym typeface="DM Sans"/>
            </a:endParaRPr>
          </a:p>
        </p:txBody>
      </p:sp>
      <p:sp>
        <p:nvSpPr>
          <p:cNvPr id="375" name="Google Shape;375;p100"/>
          <p:cNvSpPr/>
          <p:nvPr/>
        </p:nvSpPr>
        <p:spPr>
          <a:xfrm>
            <a:off x="6312456" y="10369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Path absoluto</a:t>
            </a:r>
            <a:endParaRPr b="0" i="0" sz="1200" u="none" cap="none" strike="noStrike">
              <a:solidFill>
                <a:srgbClr val="222222"/>
              </a:solidFill>
              <a:latin typeface="DM Sans"/>
              <a:ea typeface="DM Sans"/>
              <a:cs typeface="DM Sans"/>
              <a:sym typeface="DM Sans"/>
            </a:endParaRPr>
          </a:p>
        </p:txBody>
      </p:sp>
      <p:cxnSp>
        <p:nvCxnSpPr>
          <p:cNvPr id="376" name="Google Shape;376;p100"/>
          <p:cNvCxnSpPr>
            <a:stCxn id="367" idx="3"/>
            <a:endCxn id="374" idx="1"/>
          </p:cNvCxnSpPr>
          <p:nvPr/>
        </p:nvCxnSpPr>
        <p:spPr>
          <a:xfrm flipH="1" rot="10800000">
            <a:off x="5907525" y="609125"/>
            <a:ext cx="405000" cy="394200"/>
          </a:xfrm>
          <a:prstGeom prst="bentConnector3">
            <a:avLst>
              <a:gd fmla="val 49991" name="adj1"/>
            </a:avLst>
          </a:prstGeom>
          <a:noFill/>
          <a:ln cap="flat" cmpd="sng" w="9525">
            <a:solidFill>
              <a:srgbClr val="CCCCCC"/>
            </a:solidFill>
            <a:prstDash val="solid"/>
            <a:round/>
            <a:headEnd len="sm" w="sm" type="none"/>
            <a:tailEnd len="med" w="med" type="oval"/>
          </a:ln>
        </p:spPr>
      </p:cxnSp>
      <p:cxnSp>
        <p:nvCxnSpPr>
          <p:cNvPr id="377" name="Google Shape;377;p100"/>
          <p:cNvCxnSpPr>
            <a:stCxn id="367" idx="3"/>
            <a:endCxn id="375" idx="1"/>
          </p:cNvCxnSpPr>
          <p:nvPr/>
        </p:nvCxnSpPr>
        <p:spPr>
          <a:xfrm>
            <a:off x="5907525" y="1003325"/>
            <a:ext cx="405000" cy="323700"/>
          </a:xfrm>
          <a:prstGeom prst="bentConnector3">
            <a:avLst>
              <a:gd fmla="val 49991" name="adj1"/>
            </a:avLst>
          </a:prstGeom>
          <a:noFill/>
          <a:ln cap="flat" cmpd="sng" w="9525">
            <a:solidFill>
              <a:srgbClr val="CCCCCC"/>
            </a:solidFill>
            <a:prstDash val="solid"/>
            <a:round/>
            <a:headEnd len="sm" w="sm" type="none"/>
            <a:tailEnd len="med" w="med" type="oval"/>
          </a:ln>
        </p:spPr>
      </p:cxnSp>
      <p:sp>
        <p:nvSpPr>
          <p:cNvPr id="371" name="Google Shape;371;p100"/>
          <p:cNvSpPr/>
          <p:nvPr/>
        </p:nvSpPr>
        <p:spPr>
          <a:xfrm>
            <a:off x="588525" y="24575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Express y middleware</a:t>
            </a:r>
            <a:endParaRPr b="0" i="0" sz="1200" u="none" cap="none" strike="noStrike">
              <a:solidFill>
                <a:srgbClr val="FFFFFF"/>
              </a:solidFill>
              <a:latin typeface="DM Sans"/>
              <a:ea typeface="DM Sans"/>
              <a:cs typeface="DM Sans"/>
              <a:sym typeface="DM Sans"/>
            </a:endParaRPr>
          </a:p>
        </p:txBody>
      </p:sp>
      <p:sp>
        <p:nvSpPr>
          <p:cNvPr id="372" name="Google Shape;372;p100"/>
          <p:cNvSpPr/>
          <p:nvPr/>
        </p:nvSpPr>
        <p:spPr>
          <a:xfrm>
            <a:off x="2413656" y="245751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Tipos de middleware</a:t>
            </a:r>
            <a:endParaRPr b="0" i="0" sz="1200" u="none" cap="none" strike="noStrike">
              <a:solidFill>
                <a:srgbClr val="222222"/>
              </a:solidFill>
              <a:latin typeface="DM Sans"/>
              <a:ea typeface="DM Sans"/>
              <a:cs typeface="DM Sans"/>
              <a:sym typeface="DM Sans"/>
            </a:endParaRPr>
          </a:p>
        </p:txBody>
      </p:sp>
      <p:sp>
        <p:nvSpPr>
          <p:cNvPr id="378" name="Google Shape;378;p100"/>
          <p:cNvSpPr/>
          <p:nvPr/>
        </p:nvSpPr>
        <p:spPr>
          <a:xfrm>
            <a:off x="4310625" y="2190750"/>
            <a:ext cx="1596900" cy="39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 nivel de aplicación</a:t>
            </a:r>
            <a:endParaRPr b="0" i="0" sz="1200" u="none" cap="none" strike="noStrike">
              <a:solidFill>
                <a:srgbClr val="222222"/>
              </a:solidFill>
              <a:latin typeface="DM Sans"/>
              <a:ea typeface="DM Sans"/>
              <a:cs typeface="DM Sans"/>
              <a:sym typeface="DM Sans"/>
            </a:endParaRPr>
          </a:p>
        </p:txBody>
      </p:sp>
      <p:sp>
        <p:nvSpPr>
          <p:cNvPr id="379" name="Google Shape;379;p100"/>
          <p:cNvSpPr/>
          <p:nvPr/>
        </p:nvSpPr>
        <p:spPr>
          <a:xfrm>
            <a:off x="4310625" y="2678581"/>
            <a:ext cx="1596900" cy="39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 nivel de endpoint</a:t>
            </a:r>
            <a:endParaRPr b="0" i="0" sz="1200" u="none" cap="none" strike="noStrike">
              <a:solidFill>
                <a:srgbClr val="222222"/>
              </a:solidFill>
              <a:latin typeface="DM Sans"/>
              <a:ea typeface="DM Sans"/>
              <a:cs typeface="DM Sans"/>
              <a:sym typeface="DM Sans"/>
            </a:endParaRPr>
          </a:p>
        </p:txBody>
      </p:sp>
      <p:sp>
        <p:nvSpPr>
          <p:cNvPr id="380" name="Google Shape;380;p100"/>
          <p:cNvSpPr/>
          <p:nvPr/>
        </p:nvSpPr>
        <p:spPr>
          <a:xfrm>
            <a:off x="4310625" y="3166412"/>
            <a:ext cx="1596900" cy="39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a nivel de router</a:t>
            </a:r>
            <a:endParaRPr b="0" i="0" sz="1200" u="none" cap="none" strike="noStrike">
              <a:solidFill>
                <a:srgbClr val="222222"/>
              </a:solidFill>
              <a:latin typeface="DM Sans"/>
              <a:ea typeface="DM Sans"/>
              <a:cs typeface="DM Sans"/>
              <a:sym typeface="DM Sans"/>
            </a:endParaRPr>
          </a:p>
        </p:txBody>
      </p:sp>
      <p:sp>
        <p:nvSpPr>
          <p:cNvPr id="381" name="Google Shape;381;p100"/>
          <p:cNvSpPr/>
          <p:nvPr/>
        </p:nvSpPr>
        <p:spPr>
          <a:xfrm>
            <a:off x="4310625" y="3654244"/>
            <a:ext cx="1596900" cy="39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 manejo de errores</a:t>
            </a:r>
            <a:endParaRPr b="0" i="0" sz="1200" u="none" cap="none" strike="noStrike">
              <a:solidFill>
                <a:srgbClr val="222222"/>
              </a:solidFill>
              <a:latin typeface="DM Sans"/>
              <a:ea typeface="DM Sans"/>
              <a:cs typeface="DM Sans"/>
              <a:sym typeface="DM Sans"/>
            </a:endParaRPr>
          </a:p>
        </p:txBody>
      </p:sp>
      <p:sp>
        <p:nvSpPr>
          <p:cNvPr id="382" name="Google Shape;382;p100"/>
          <p:cNvSpPr/>
          <p:nvPr/>
        </p:nvSpPr>
        <p:spPr>
          <a:xfrm>
            <a:off x="4310625" y="4142075"/>
            <a:ext cx="1596900" cy="39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incorporado</a:t>
            </a:r>
            <a:endParaRPr b="0" i="0" sz="1200" u="none" cap="none" strike="noStrike">
              <a:solidFill>
                <a:srgbClr val="222222"/>
              </a:solidFill>
              <a:latin typeface="DM Sans"/>
              <a:ea typeface="DM Sans"/>
              <a:cs typeface="DM Sans"/>
              <a:sym typeface="DM Sans"/>
            </a:endParaRPr>
          </a:p>
        </p:txBody>
      </p:sp>
      <p:sp>
        <p:nvSpPr>
          <p:cNvPr id="383" name="Google Shape;383;p100"/>
          <p:cNvSpPr/>
          <p:nvPr/>
        </p:nvSpPr>
        <p:spPr>
          <a:xfrm>
            <a:off x="4310625" y="4629906"/>
            <a:ext cx="1596900" cy="39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de terceros</a:t>
            </a:r>
            <a:endParaRPr b="0" i="0" sz="1200" u="none" cap="none" strike="noStrike">
              <a:solidFill>
                <a:srgbClr val="222222"/>
              </a:solidFill>
              <a:latin typeface="DM Sans"/>
              <a:ea typeface="DM Sans"/>
              <a:cs typeface="DM Sans"/>
              <a:sym typeface="DM Sans"/>
            </a:endParaRPr>
          </a:p>
        </p:txBody>
      </p:sp>
      <p:cxnSp>
        <p:nvCxnSpPr>
          <p:cNvPr id="384" name="Google Shape;384;p100"/>
          <p:cNvCxnSpPr>
            <a:stCxn id="372" idx="3"/>
            <a:endCxn id="378" idx="1"/>
          </p:cNvCxnSpPr>
          <p:nvPr/>
        </p:nvCxnSpPr>
        <p:spPr>
          <a:xfrm flipH="1" rot="10800000">
            <a:off x="4010556" y="2389414"/>
            <a:ext cx="300000" cy="358200"/>
          </a:xfrm>
          <a:prstGeom prst="bentConnector3">
            <a:avLst>
              <a:gd fmla="val 50012" name="adj1"/>
            </a:avLst>
          </a:prstGeom>
          <a:noFill/>
          <a:ln cap="flat" cmpd="sng" w="9525">
            <a:solidFill>
              <a:srgbClr val="CCCCCC"/>
            </a:solidFill>
            <a:prstDash val="solid"/>
            <a:round/>
            <a:headEnd len="sm" w="sm" type="none"/>
            <a:tailEnd len="med" w="med" type="oval"/>
          </a:ln>
        </p:spPr>
      </p:cxnSp>
      <p:cxnSp>
        <p:nvCxnSpPr>
          <p:cNvPr id="385" name="Google Shape;385;p100"/>
          <p:cNvCxnSpPr>
            <a:stCxn id="372" idx="3"/>
            <a:endCxn id="383" idx="1"/>
          </p:cNvCxnSpPr>
          <p:nvPr/>
        </p:nvCxnSpPr>
        <p:spPr>
          <a:xfrm>
            <a:off x="4010556" y="2747614"/>
            <a:ext cx="300000" cy="2080800"/>
          </a:xfrm>
          <a:prstGeom prst="bentConnector3">
            <a:avLst>
              <a:gd fmla="val 50012" name="adj1"/>
            </a:avLst>
          </a:prstGeom>
          <a:noFill/>
          <a:ln cap="flat" cmpd="sng" w="9525">
            <a:solidFill>
              <a:srgbClr val="CCCCCC"/>
            </a:solidFill>
            <a:prstDash val="solid"/>
            <a:round/>
            <a:headEnd len="sm" w="sm" type="none"/>
            <a:tailEnd len="med" w="med" type="oval"/>
          </a:ln>
        </p:spPr>
      </p:cxnSp>
      <p:cxnSp>
        <p:nvCxnSpPr>
          <p:cNvPr id="386" name="Google Shape;386;p100"/>
          <p:cNvCxnSpPr>
            <a:stCxn id="372" idx="3"/>
            <a:endCxn id="379" idx="1"/>
          </p:cNvCxnSpPr>
          <p:nvPr/>
        </p:nvCxnSpPr>
        <p:spPr>
          <a:xfrm>
            <a:off x="4010556" y="2747614"/>
            <a:ext cx="300000" cy="129600"/>
          </a:xfrm>
          <a:prstGeom prst="bentConnector3">
            <a:avLst>
              <a:gd fmla="val 50012" name="adj1"/>
            </a:avLst>
          </a:prstGeom>
          <a:noFill/>
          <a:ln cap="flat" cmpd="sng" w="9525">
            <a:solidFill>
              <a:srgbClr val="CCCCCC"/>
            </a:solidFill>
            <a:prstDash val="solid"/>
            <a:round/>
            <a:headEnd len="sm" w="sm" type="none"/>
            <a:tailEnd len="med" w="med" type="oval"/>
          </a:ln>
        </p:spPr>
      </p:cxnSp>
      <p:cxnSp>
        <p:nvCxnSpPr>
          <p:cNvPr id="387" name="Google Shape;387;p100"/>
          <p:cNvCxnSpPr>
            <a:stCxn id="372" idx="3"/>
            <a:endCxn id="380" idx="1"/>
          </p:cNvCxnSpPr>
          <p:nvPr/>
        </p:nvCxnSpPr>
        <p:spPr>
          <a:xfrm>
            <a:off x="4010556" y="2747614"/>
            <a:ext cx="300000" cy="617400"/>
          </a:xfrm>
          <a:prstGeom prst="bentConnector3">
            <a:avLst>
              <a:gd fmla="val 50012" name="adj1"/>
            </a:avLst>
          </a:prstGeom>
          <a:noFill/>
          <a:ln cap="flat" cmpd="sng" w="9525">
            <a:solidFill>
              <a:srgbClr val="CCCCCC"/>
            </a:solidFill>
            <a:prstDash val="solid"/>
            <a:round/>
            <a:headEnd len="sm" w="sm" type="none"/>
            <a:tailEnd len="med" w="med" type="oval"/>
          </a:ln>
        </p:spPr>
      </p:cxnSp>
      <p:cxnSp>
        <p:nvCxnSpPr>
          <p:cNvPr id="388" name="Google Shape;388;p100"/>
          <p:cNvCxnSpPr>
            <a:stCxn id="372" idx="3"/>
            <a:endCxn id="381" idx="1"/>
          </p:cNvCxnSpPr>
          <p:nvPr/>
        </p:nvCxnSpPr>
        <p:spPr>
          <a:xfrm>
            <a:off x="4010556" y="2747614"/>
            <a:ext cx="300000" cy="1105200"/>
          </a:xfrm>
          <a:prstGeom prst="bentConnector3">
            <a:avLst>
              <a:gd fmla="val 50011" name="adj1"/>
            </a:avLst>
          </a:prstGeom>
          <a:noFill/>
          <a:ln cap="flat" cmpd="sng" w="9525">
            <a:solidFill>
              <a:srgbClr val="CCCCCC"/>
            </a:solidFill>
            <a:prstDash val="solid"/>
            <a:round/>
            <a:headEnd len="sm" w="sm" type="none"/>
            <a:tailEnd len="med" w="med" type="oval"/>
          </a:ln>
        </p:spPr>
      </p:cxnSp>
      <p:cxnSp>
        <p:nvCxnSpPr>
          <p:cNvPr id="389" name="Google Shape;389;p100"/>
          <p:cNvCxnSpPr>
            <a:stCxn id="372" idx="3"/>
            <a:endCxn id="382" idx="1"/>
          </p:cNvCxnSpPr>
          <p:nvPr/>
        </p:nvCxnSpPr>
        <p:spPr>
          <a:xfrm>
            <a:off x="4010556" y="2747614"/>
            <a:ext cx="300000" cy="1593000"/>
          </a:xfrm>
          <a:prstGeom prst="bentConnector3">
            <a:avLst>
              <a:gd fmla="val 50011" name="adj1"/>
            </a:avLst>
          </a:prstGeom>
          <a:noFill/>
          <a:ln cap="flat" cmpd="sng" w="9525">
            <a:solidFill>
              <a:srgbClr val="CCCCCC"/>
            </a:solidFill>
            <a:prstDash val="solid"/>
            <a:round/>
            <a:headEnd len="sm" w="sm" type="none"/>
            <a:tailEnd len="med" w="med" type="oval"/>
          </a:ln>
        </p:spPr>
      </p:cxnSp>
      <p:sp>
        <p:nvSpPr>
          <p:cNvPr id="390" name="Google Shape;390;p100"/>
          <p:cNvSpPr/>
          <p:nvPr/>
        </p:nvSpPr>
        <p:spPr>
          <a:xfrm>
            <a:off x="6184425" y="4612952"/>
            <a:ext cx="1399200" cy="4311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Multer</a:t>
            </a:r>
            <a:endParaRPr b="0" i="0" sz="1200" u="none" cap="none" strike="noStrike">
              <a:solidFill>
                <a:srgbClr val="FFFFFF"/>
              </a:solidFill>
              <a:latin typeface="DM Sans"/>
              <a:ea typeface="DM Sans"/>
              <a:cs typeface="DM Sans"/>
              <a:sym typeface="DM Sans"/>
            </a:endParaRPr>
          </a:p>
        </p:txBody>
      </p:sp>
      <p:cxnSp>
        <p:nvCxnSpPr>
          <p:cNvPr id="391" name="Google Shape;391;p100"/>
          <p:cNvCxnSpPr>
            <a:stCxn id="383" idx="3"/>
            <a:endCxn id="390" idx="1"/>
          </p:cNvCxnSpPr>
          <p:nvPr/>
        </p:nvCxnSpPr>
        <p:spPr>
          <a:xfrm>
            <a:off x="5907525" y="4828506"/>
            <a:ext cx="276900" cy="0"/>
          </a:xfrm>
          <a:prstGeom prst="straightConnector1">
            <a:avLst/>
          </a:prstGeom>
          <a:noFill/>
          <a:ln cap="flat" cmpd="sng" w="9525">
            <a:solidFill>
              <a:srgbClr val="CCCCCC"/>
            </a:solidFill>
            <a:prstDash val="solid"/>
            <a:round/>
            <a:headEnd len="sm" w="sm" type="none"/>
            <a:tailEnd len="med" w="med" type="oval"/>
          </a:ln>
        </p:spPr>
      </p:cxnSp>
      <p:cxnSp>
        <p:nvCxnSpPr>
          <p:cNvPr id="392" name="Google Shape;392;p100"/>
          <p:cNvCxnSpPr>
            <a:stCxn id="366" idx="3"/>
            <a:endCxn id="372" idx="1"/>
          </p:cNvCxnSpPr>
          <p:nvPr/>
        </p:nvCxnSpPr>
        <p:spPr>
          <a:xfrm>
            <a:off x="1987725" y="1743784"/>
            <a:ext cx="426000" cy="1003800"/>
          </a:xfrm>
          <a:prstGeom prst="bentConnector3">
            <a:avLst>
              <a:gd fmla="val 49992"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5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5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830" name="Google Shape;830;p155"/>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Express Router</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Express y middlewares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Middleware de carga de archivos: multer</a:t>
            </a:r>
            <a:endParaRPr sz="1350">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5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57"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1"/>
          <p:cNvSpPr txBox="1"/>
          <p:nvPr/>
        </p:nvSpPr>
        <p:spPr>
          <a:xfrm>
            <a:off x="812253" y="2202300"/>
            <a:ext cx="751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Express  </a:t>
            </a:r>
            <a:r>
              <a:rPr b="1" lang="es" sz="4000">
                <a:solidFill>
                  <a:schemeClr val="accent6"/>
                </a:solidFill>
                <a:latin typeface="DM Sans"/>
                <a:ea typeface="DM Sans"/>
                <a:cs typeface="DM Sans"/>
                <a:sym typeface="DM Sans"/>
              </a:rPr>
              <a:t>Router</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02"/>
          <p:cNvSpPr txBox="1"/>
          <p:nvPr/>
        </p:nvSpPr>
        <p:spPr>
          <a:xfrm>
            <a:off x="389550" y="527925"/>
            <a:ext cx="651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Router en Express</a:t>
            </a:r>
            <a:endParaRPr b="1" i="0" sz="4000" u="none" cap="none" strike="noStrike">
              <a:solidFill>
                <a:schemeClr val="dk1"/>
              </a:solidFill>
              <a:latin typeface="DM Sans"/>
              <a:ea typeface="DM Sans"/>
              <a:cs typeface="DM Sans"/>
              <a:sym typeface="DM Sans"/>
            </a:endParaRPr>
          </a:p>
        </p:txBody>
      </p:sp>
      <p:sp>
        <p:nvSpPr>
          <p:cNvPr id="403" name="Google Shape;403;p102"/>
          <p:cNvSpPr txBox="1"/>
          <p:nvPr/>
        </p:nvSpPr>
        <p:spPr>
          <a:xfrm>
            <a:off x="4651150" y="1516075"/>
            <a:ext cx="3894300" cy="2345700"/>
          </a:xfrm>
          <a:prstGeom prst="rect">
            <a:avLst/>
          </a:prstGeom>
          <a:noFill/>
          <a:ln>
            <a:noFill/>
          </a:ln>
        </p:spPr>
        <p:txBody>
          <a:bodyPr anchorCtr="0" anchor="t" bIns="91425" lIns="91425" spcFirstLastPara="1" rIns="91425" wrap="square" tIns="91425">
            <a:spAutoFit/>
          </a:bodyPr>
          <a:lstStyle/>
          <a:p>
            <a:pPr indent="0" lvl="0" marL="457200" marR="0" rtl="0" algn="l">
              <a:lnSpc>
                <a:spcPct val="80000"/>
              </a:lnSpc>
              <a:spcBef>
                <a:spcPts val="0"/>
              </a:spcBef>
              <a:spcAft>
                <a:spcPts val="0"/>
              </a:spcAft>
              <a:buNone/>
            </a:pPr>
            <a:r>
              <a:rPr lang="es" sz="1350">
                <a:latin typeface="DM Sans"/>
                <a:ea typeface="DM Sans"/>
                <a:cs typeface="DM Sans"/>
                <a:sym typeface="DM Sans"/>
              </a:rPr>
              <a:t>Un router en express nos permitirá separar los endpoints “comunes” en entidades separadas que fungirán como “mini aplicaciones”, las cuales tomarán peticiones que concuerden con dicho endpoint y así redireccionarse a esta mini aplicación.</a:t>
            </a:r>
            <a:endParaRPr sz="1350">
              <a:latin typeface="DM Sans"/>
              <a:ea typeface="DM Sans"/>
              <a:cs typeface="DM Sans"/>
              <a:sym typeface="DM Sans"/>
            </a:endParaRPr>
          </a:p>
          <a:p>
            <a:pPr indent="0" lvl="0" marL="457200" marR="0" rtl="0" algn="l">
              <a:lnSpc>
                <a:spcPct val="80000"/>
              </a:lnSpc>
              <a:spcBef>
                <a:spcPts val="0"/>
              </a:spcBef>
              <a:spcAft>
                <a:spcPts val="0"/>
              </a:spcAft>
              <a:buNone/>
            </a:pPr>
            <a:r>
              <a:t/>
            </a:r>
            <a:endParaRPr sz="1350">
              <a:latin typeface="DM Sans"/>
              <a:ea typeface="DM Sans"/>
              <a:cs typeface="DM Sans"/>
              <a:sym typeface="DM Sans"/>
            </a:endParaRPr>
          </a:p>
          <a:p>
            <a:pPr indent="0" lvl="0" marL="457200" marR="0" rtl="0" algn="l">
              <a:lnSpc>
                <a:spcPct val="80000"/>
              </a:lnSpc>
              <a:spcBef>
                <a:spcPts val="0"/>
              </a:spcBef>
              <a:spcAft>
                <a:spcPts val="0"/>
              </a:spcAft>
              <a:buNone/>
            </a:pPr>
            <a:r>
              <a:rPr lang="es" sz="1350">
                <a:latin typeface="DM Sans"/>
                <a:ea typeface="DM Sans"/>
                <a:cs typeface="DM Sans"/>
                <a:sym typeface="DM Sans"/>
              </a:rPr>
              <a:t>De esta manera, nuestro código resultará más organizado, y las diferentes entidades tendrán </a:t>
            </a:r>
            <a:r>
              <a:rPr b="1" lang="es" sz="1350">
                <a:latin typeface="DM Sans"/>
                <a:ea typeface="DM Sans"/>
                <a:cs typeface="DM Sans"/>
                <a:sym typeface="DM Sans"/>
              </a:rPr>
              <a:t>aislado</a:t>
            </a:r>
            <a:r>
              <a:rPr lang="es" sz="1350">
                <a:latin typeface="DM Sans"/>
                <a:ea typeface="DM Sans"/>
                <a:cs typeface="DM Sans"/>
                <a:sym typeface="DM Sans"/>
              </a:rPr>
              <a:t> el comportamiento interno, como configuraciones, middlewares, etc. </a:t>
            </a:r>
            <a:endParaRPr sz="1350">
              <a:latin typeface="DM Sans"/>
              <a:ea typeface="DM Sans"/>
              <a:cs typeface="DM Sans"/>
              <a:sym typeface="DM Sans"/>
            </a:endParaRPr>
          </a:p>
        </p:txBody>
      </p:sp>
      <p:sp>
        <p:nvSpPr>
          <p:cNvPr id="404" name="Google Shape;404;p102"/>
          <p:cNvSpPr txBox="1"/>
          <p:nvPr/>
        </p:nvSpPr>
        <p:spPr>
          <a:xfrm>
            <a:off x="452675" y="1516075"/>
            <a:ext cx="4020000" cy="3343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s" sz="1350">
                <a:solidFill>
                  <a:schemeClr val="dk1"/>
                </a:solidFill>
                <a:latin typeface="DM Sans"/>
                <a:ea typeface="DM Sans"/>
                <a:cs typeface="DM Sans"/>
                <a:sym typeface="DM Sans"/>
              </a:rPr>
              <a:t>En la clase anterior nos encontrábamos con un problema: Al ver que había muchas rutas “iguales” que sólo </a:t>
            </a:r>
            <a:r>
              <a:rPr lang="es" sz="1350">
                <a:solidFill>
                  <a:schemeClr val="dk1"/>
                </a:solidFill>
                <a:latin typeface="DM Sans"/>
                <a:ea typeface="DM Sans"/>
                <a:cs typeface="DM Sans"/>
                <a:sym typeface="DM Sans"/>
              </a:rPr>
              <a:t>diferían</a:t>
            </a:r>
            <a:r>
              <a:rPr lang="es" sz="1350">
                <a:solidFill>
                  <a:schemeClr val="dk1"/>
                </a:solidFill>
                <a:latin typeface="DM Sans"/>
                <a:ea typeface="DM Sans"/>
                <a:cs typeface="DM Sans"/>
                <a:sym typeface="DM Sans"/>
              </a:rPr>
              <a:t> en métodos, nos dimos cuenta de que el código podría tornarse bastante engorroso.</a:t>
            </a:r>
            <a:endParaRPr sz="135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lang="es" sz="1350">
                <a:solidFill>
                  <a:schemeClr val="dk1"/>
                </a:solidFill>
                <a:latin typeface="DM Sans"/>
                <a:ea typeface="DM Sans"/>
                <a:cs typeface="DM Sans"/>
                <a:sym typeface="DM Sans"/>
              </a:rPr>
              <a:t>En la clase anterior, mostramos un ejemplo con “usuarios”, ¿pero qué pasaría si tuviéramos…?</a:t>
            </a:r>
            <a:endParaRPr sz="1350">
              <a:solidFill>
                <a:schemeClr val="dk1"/>
              </a:solidFill>
              <a:latin typeface="DM Sans"/>
              <a:ea typeface="DM Sans"/>
              <a:cs typeface="DM Sans"/>
              <a:sym typeface="DM Sans"/>
            </a:endParaRPr>
          </a:p>
          <a:p>
            <a:pPr indent="0" lvl="0" marL="457200" rtl="0" algn="l">
              <a:lnSpc>
                <a:spcPct val="8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Usuarios</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Productos</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Tickets</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Eventos</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Membresías</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Transportes</a:t>
            </a:r>
            <a:endParaRPr sz="1350">
              <a:solidFill>
                <a:schemeClr val="dk1"/>
              </a:solidFill>
              <a:latin typeface="DM Sans"/>
              <a:ea typeface="DM Sans"/>
              <a:cs typeface="DM Sans"/>
              <a:sym typeface="DM Sans"/>
            </a:endParaRPr>
          </a:p>
          <a:p>
            <a:pPr indent="-314325" lvl="0" marL="457200" rtl="0" algn="l">
              <a:lnSpc>
                <a:spcPct val="8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Sucursales</a:t>
            </a:r>
            <a:endParaRPr sz="135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lang="es" sz="1350">
                <a:solidFill>
                  <a:schemeClr val="dk1"/>
                </a:solidFill>
                <a:latin typeface="DM Sans"/>
                <a:ea typeface="DM Sans"/>
                <a:cs typeface="DM Sans"/>
                <a:sym typeface="DM Sans"/>
              </a:rPr>
              <a:t>¿Cuántos métodos atiborrados tendríamos en un solo archivo?</a:t>
            </a:r>
            <a:endParaRPr sz="135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03"/>
          <p:cNvSpPr txBox="1"/>
          <p:nvPr/>
        </p:nvSpPr>
        <p:spPr>
          <a:xfrm>
            <a:off x="457725" y="682575"/>
            <a:ext cx="5041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¿Cómo aplicar un router?</a:t>
            </a:r>
            <a:endParaRPr b="1" i="0" sz="4000" u="none" cap="none" strike="noStrike">
              <a:solidFill>
                <a:schemeClr val="dk1"/>
              </a:solidFill>
              <a:latin typeface="DM Sans"/>
              <a:ea typeface="DM Sans"/>
              <a:cs typeface="DM Sans"/>
              <a:sym typeface="DM Sans"/>
            </a:endParaRPr>
          </a:p>
        </p:txBody>
      </p:sp>
      <p:sp>
        <p:nvSpPr>
          <p:cNvPr id="410" name="Google Shape;410;p103"/>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Primero recordemos la estructura de nuestro proyecto, hasta el momento, sabemos que la estructura básica de nuestro proyecto consiste en la distribución como lo indica la imagen: una carpeta donde vive el proyecto, dentro una carpeta src donde vivirá nuestro código, y nuestro servidor dentro.</a:t>
            </a:r>
            <a:endParaRPr i="0" sz="1350" u="none" cap="none" strike="noStrike">
              <a:solidFill>
                <a:srgbClr val="000000"/>
              </a:solidFill>
              <a:latin typeface="DM Sans"/>
              <a:ea typeface="DM Sans"/>
              <a:cs typeface="DM Sans"/>
              <a:sym typeface="DM Sans"/>
            </a:endParaRPr>
          </a:p>
        </p:txBody>
      </p:sp>
      <p:pic>
        <p:nvPicPr>
          <p:cNvPr id="411" name="Google Shape;411;p103"/>
          <p:cNvPicPr preferRelativeResize="0"/>
          <p:nvPr/>
        </p:nvPicPr>
        <p:blipFill>
          <a:blip r:embed="rId3">
            <a:alphaModFix/>
          </a:blip>
          <a:stretch>
            <a:fillRect/>
          </a:stretch>
        </p:blipFill>
        <p:spPr>
          <a:xfrm>
            <a:off x="6034200" y="549700"/>
            <a:ext cx="1905000" cy="3848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